
<file path=[Content_Types].xml><?xml version="1.0" encoding="utf-8"?>
<Types xmlns="http://schemas.openxmlformats.org/package/2006/content-types">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51435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8" roundtripDataSignature="AMtx7mjC7cZ77YqzVjK+oUa/ix+1T605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 name="Google Shape;2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 name="Google Shape;2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 name="Google Shape;4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 name="Google Shape;4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a67370cea8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a67370cea8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3a67370cea8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pic>
        <p:nvPicPr>
          <p:cNvPr descr="preencoded.png" id="16" name="Google Shape;16;p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7" name="Google Shape;17;p1"/>
          <p:cNvSpPr/>
          <p:nvPr/>
        </p:nvSpPr>
        <p:spPr>
          <a:xfrm>
            <a:off x="428625" y="1764171"/>
            <a:ext cx="4000500" cy="548618"/>
          </a:xfrm>
          <a:prstGeom prst="rect">
            <a:avLst/>
          </a:prstGeom>
          <a:noFill/>
          <a:ln>
            <a:noFill/>
          </a:ln>
        </p:spPr>
        <p:txBody>
          <a:bodyPr anchorCtr="0" anchor="t" bIns="0" lIns="0" spcFirstLastPara="1" rIns="0" wrap="square" tIns="0">
            <a:spAutoFit/>
          </a:bodyPr>
          <a:lstStyle/>
          <a:p>
            <a:pPr indent="0" lvl="0" marL="0" marR="0" rtl="0" algn="l">
              <a:lnSpc>
                <a:spcPct val="130580"/>
              </a:lnSpc>
              <a:spcBef>
                <a:spcPts val="0"/>
              </a:spcBef>
              <a:spcAft>
                <a:spcPts val="0"/>
              </a:spcAft>
              <a:buClr>
                <a:srgbClr val="FFFFFF"/>
              </a:buClr>
              <a:buSzPts val="3293"/>
              <a:buFont typeface="Calibri"/>
              <a:buNone/>
            </a:pPr>
            <a:r>
              <a:rPr b="1" i="0" lang="en-US" sz="3293" u="none" cap="none" strike="noStrike">
                <a:solidFill>
                  <a:srgbClr val="FFFFFF"/>
                </a:solidFill>
                <a:latin typeface="Calibri"/>
                <a:ea typeface="Calibri"/>
                <a:cs typeface="Calibri"/>
                <a:sym typeface="Calibri"/>
              </a:rPr>
              <a:t>AI for Politics</a:t>
            </a:r>
            <a:endParaRPr b="0" i="0" sz="3293" u="none" cap="none" strike="noStrike">
              <a:solidFill>
                <a:schemeClr val="dk1"/>
              </a:solidFill>
              <a:latin typeface="Calibri"/>
              <a:ea typeface="Calibri"/>
              <a:cs typeface="Calibri"/>
              <a:sym typeface="Calibri"/>
            </a:endParaRPr>
          </a:p>
        </p:txBody>
      </p:sp>
      <p:sp>
        <p:nvSpPr>
          <p:cNvPr id="18" name="Google Shape;18;p1"/>
          <p:cNvSpPr/>
          <p:nvPr/>
        </p:nvSpPr>
        <p:spPr>
          <a:xfrm>
            <a:off x="428625" y="2455664"/>
            <a:ext cx="4000500" cy="320018"/>
          </a:xfrm>
          <a:prstGeom prst="rect">
            <a:avLst/>
          </a:prstGeom>
          <a:noFill/>
          <a:ln>
            <a:noFill/>
          </a:ln>
        </p:spPr>
        <p:txBody>
          <a:bodyPr anchorCtr="0" anchor="t" bIns="0" lIns="0" spcFirstLastPara="1" rIns="0" wrap="square" tIns="0">
            <a:spAutoFit/>
          </a:bodyPr>
          <a:lstStyle/>
          <a:p>
            <a:pPr indent="0" lvl="0" marL="0" marR="0" rtl="0" algn="l">
              <a:lnSpc>
                <a:spcPct val="146713"/>
              </a:lnSpc>
              <a:spcBef>
                <a:spcPts val="0"/>
              </a:spcBef>
              <a:spcAft>
                <a:spcPts val="0"/>
              </a:spcAft>
              <a:buClr>
                <a:srgbClr val="FFFFFF"/>
              </a:buClr>
              <a:buSzPts val="1704"/>
              <a:buFont typeface="Calibri"/>
              <a:buNone/>
            </a:pPr>
            <a:r>
              <a:rPr b="0" i="0" lang="en-US" sz="1704" u="none" cap="none" strike="noStrike">
                <a:solidFill>
                  <a:srgbClr val="FFFFFF"/>
                </a:solidFill>
                <a:latin typeface="Calibri"/>
                <a:ea typeface="Calibri"/>
                <a:cs typeface="Calibri"/>
                <a:sym typeface="Calibri"/>
              </a:rPr>
              <a:t>A Primer</a:t>
            </a:r>
            <a:endParaRPr b="0" i="0" sz="1704" u="none" cap="none" strike="noStrike">
              <a:solidFill>
                <a:schemeClr val="dk1"/>
              </a:solidFill>
              <a:latin typeface="Calibri"/>
              <a:ea typeface="Calibri"/>
              <a:cs typeface="Calibri"/>
              <a:sym typeface="Calibri"/>
            </a:endParaRPr>
          </a:p>
        </p:txBody>
      </p:sp>
      <p:sp>
        <p:nvSpPr>
          <p:cNvPr id="19" name="Google Shape;19;p1"/>
          <p:cNvSpPr/>
          <p:nvPr/>
        </p:nvSpPr>
        <p:spPr>
          <a:xfrm>
            <a:off x="428625" y="3204307"/>
            <a:ext cx="4000500" cy="175022"/>
          </a:xfrm>
          <a:prstGeom prst="rect">
            <a:avLst/>
          </a:prstGeom>
          <a:noFill/>
          <a:ln>
            <a:noFill/>
          </a:ln>
        </p:spPr>
        <p:txBody>
          <a:bodyPr anchorCtr="0" anchor="t" bIns="0" lIns="0" spcFirstLastPara="1" rIns="0" wrap="square" tIns="0">
            <a:spAutoFit/>
          </a:bodyPr>
          <a:lstStyle/>
          <a:p>
            <a:pPr indent="0" lvl="0" marL="0" marR="0" rtl="0" algn="l">
              <a:lnSpc>
                <a:spcPct val="127388"/>
              </a:lnSpc>
              <a:spcBef>
                <a:spcPts val="0"/>
              </a:spcBef>
              <a:spcAft>
                <a:spcPts val="0"/>
              </a:spcAft>
              <a:buClr>
                <a:srgbClr val="FFFFFF"/>
              </a:buClr>
              <a:buSzPts val="942"/>
              <a:buFont typeface="Calibri"/>
              <a:buNone/>
            </a:pPr>
            <a:r>
              <a:rPr b="0" i="0" lang="en-US" sz="942" u="none" cap="none" strike="noStrike">
                <a:solidFill>
                  <a:srgbClr val="FFFFFF"/>
                </a:solidFill>
                <a:latin typeface="Calibri"/>
                <a:ea typeface="Calibri"/>
                <a:cs typeface="Calibri"/>
                <a:sym typeface="Calibri"/>
              </a:rPr>
              <a:t>Understanding the Technology and its Political Implications</a:t>
            </a:r>
            <a:endParaRPr b="0" i="0" sz="942" u="none" cap="none" strike="noStrike">
              <a:solidFill>
                <a:schemeClr val="dk1"/>
              </a:solidFill>
              <a:latin typeface="Calibri"/>
              <a:ea typeface="Calibri"/>
              <a:cs typeface="Calibri"/>
              <a:sym typeface="Calibri"/>
            </a:endParaRPr>
          </a:p>
        </p:txBody>
      </p:sp>
      <p:pic>
        <p:nvPicPr>
          <p:cNvPr descr="preencoded.png" id="20" name="Google Shape;20;p1"/>
          <p:cNvPicPr preferRelativeResize="0"/>
          <p:nvPr/>
        </p:nvPicPr>
        <p:blipFill rotWithShape="1">
          <a:blip r:embed="rId4">
            <a:alphaModFix/>
          </a:blip>
          <a:srcRect b="0" l="0" r="0" t="0"/>
          <a:stretch/>
        </p:blipFill>
        <p:spPr>
          <a:xfrm>
            <a:off x="4714875" y="1429308"/>
            <a:ext cx="4000500" cy="228488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descr="preencoded.png" id="215" name="Google Shape;215;p9"/>
          <p:cNvPicPr preferRelativeResize="0"/>
          <p:nvPr/>
        </p:nvPicPr>
        <p:blipFill rotWithShape="1">
          <a:blip r:embed="rId3">
            <a:alphaModFix/>
          </a:blip>
          <a:srcRect b="0" l="0" r="0" t="0"/>
          <a:stretch/>
        </p:blipFill>
        <p:spPr>
          <a:xfrm>
            <a:off x="0" y="0"/>
            <a:ext cx="9144000" cy="5216249"/>
          </a:xfrm>
          <a:prstGeom prst="rect">
            <a:avLst/>
          </a:prstGeom>
          <a:noFill/>
          <a:ln>
            <a:noFill/>
          </a:ln>
        </p:spPr>
      </p:pic>
      <p:sp>
        <p:nvSpPr>
          <p:cNvPr id="216" name="Google Shape;216;p9"/>
          <p:cNvSpPr/>
          <p:nvPr/>
        </p:nvSpPr>
        <p:spPr>
          <a:xfrm>
            <a:off x="428625" y="528638"/>
            <a:ext cx="8286750" cy="312539"/>
          </a:xfrm>
          <a:prstGeom prst="rect">
            <a:avLst/>
          </a:prstGeom>
          <a:noFill/>
          <a:ln>
            <a:noFill/>
          </a:ln>
        </p:spPr>
        <p:txBody>
          <a:bodyPr anchorCtr="0" anchor="t" bIns="0" lIns="0" spcFirstLastPara="1" rIns="0" wrap="square" tIns="0">
            <a:spAutoFit/>
          </a:bodyPr>
          <a:lstStyle/>
          <a:p>
            <a:pPr indent="0" lvl="0" marL="0" marR="0" rtl="0" algn="l">
              <a:lnSpc>
                <a:spcPct val="137328"/>
              </a:lnSpc>
              <a:spcBef>
                <a:spcPts val="0"/>
              </a:spcBef>
              <a:spcAft>
                <a:spcPts val="0"/>
              </a:spcAft>
              <a:buClr>
                <a:srgbClr val="0066CC"/>
              </a:buClr>
              <a:buSzPts val="1602"/>
              <a:buFont typeface="Calibri"/>
              <a:buNone/>
            </a:pPr>
            <a:r>
              <a:rPr b="1" i="0" lang="en-US" sz="1602" u="none" cap="none" strike="noStrike">
                <a:solidFill>
                  <a:srgbClr val="0066CC"/>
                </a:solidFill>
                <a:latin typeface="Calibri"/>
                <a:ea typeface="Calibri"/>
                <a:cs typeface="Calibri"/>
                <a:sym typeface="Calibri"/>
              </a:rPr>
              <a:t>AI and Politics: Censorship and Free Speech</a:t>
            </a:r>
            <a:endParaRPr b="0" i="0" sz="1602" u="none" cap="none" strike="noStrike">
              <a:solidFill>
                <a:schemeClr val="dk1"/>
              </a:solidFill>
              <a:latin typeface="Calibri"/>
              <a:ea typeface="Calibri"/>
              <a:cs typeface="Calibri"/>
              <a:sym typeface="Calibri"/>
            </a:endParaRPr>
          </a:p>
        </p:txBody>
      </p:sp>
      <p:sp>
        <p:nvSpPr>
          <p:cNvPr id="217" name="Google Shape;217;p9"/>
          <p:cNvSpPr/>
          <p:nvPr/>
        </p:nvSpPr>
        <p:spPr>
          <a:xfrm>
            <a:off x="428625" y="1198364"/>
            <a:ext cx="4852057" cy="155377"/>
          </a:xfrm>
          <a:prstGeom prst="rect">
            <a:avLst/>
          </a:prstGeom>
          <a:noFill/>
          <a:ln>
            <a:noFill/>
          </a:ln>
        </p:spPr>
        <p:txBody>
          <a:bodyPr anchorCtr="0" anchor="t" bIns="0" lIns="0" spcFirstLastPara="1" rIns="0" wrap="square" tIns="0">
            <a:spAutoFit/>
          </a:bodyPr>
          <a:lstStyle/>
          <a:p>
            <a:pPr indent="0" lvl="0" marL="0" marR="0" rtl="0" algn="l">
              <a:lnSpc>
                <a:spcPct val="140306"/>
              </a:lnSpc>
              <a:spcBef>
                <a:spcPts val="0"/>
              </a:spcBef>
              <a:spcAft>
                <a:spcPts val="0"/>
              </a:spcAft>
              <a:buClr>
                <a:srgbClr val="0066CC"/>
              </a:buClr>
              <a:buSzPts val="784"/>
              <a:buFont typeface="Calibri"/>
              <a:buNone/>
            </a:pPr>
            <a:r>
              <a:rPr b="1" i="0" lang="en-US" sz="784" u="none" cap="none" strike="noStrike">
                <a:solidFill>
                  <a:srgbClr val="0066CC"/>
                </a:solidFill>
                <a:latin typeface="Calibri"/>
                <a:ea typeface="Calibri"/>
                <a:cs typeface="Calibri"/>
                <a:sym typeface="Calibri"/>
              </a:rPr>
              <a:t>AI as a Censorship Tool</a:t>
            </a:r>
            <a:endParaRPr b="0" i="0" sz="784" u="none" cap="none" strike="noStrike">
              <a:solidFill>
                <a:schemeClr val="dk1"/>
              </a:solidFill>
              <a:latin typeface="Calibri"/>
              <a:ea typeface="Calibri"/>
              <a:cs typeface="Calibri"/>
              <a:sym typeface="Calibri"/>
            </a:endParaRPr>
          </a:p>
        </p:txBody>
      </p:sp>
      <p:sp>
        <p:nvSpPr>
          <p:cNvPr id="218" name="Google Shape;218;p9"/>
          <p:cNvSpPr/>
          <p:nvPr/>
        </p:nvSpPr>
        <p:spPr>
          <a:xfrm>
            <a:off x="428625" y="1439466"/>
            <a:ext cx="4852057" cy="365727"/>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AI can be used to </a:t>
            </a:r>
            <a:r>
              <a:rPr b="1" i="0" lang="en-US" sz="784" u="none" cap="none" strike="noStrike">
                <a:solidFill>
                  <a:srgbClr val="FF6B35"/>
                </a:solidFill>
                <a:latin typeface="Calibri"/>
                <a:ea typeface="Calibri"/>
                <a:cs typeface="Calibri"/>
                <a:sym typeface="Calibri"/>
              </a:rPr>
              <a:t>enforce censorship</a:t>
            </a:r>
            <a:r>
              <a:rPr b="0" i="0" lang="en-US" sz="834" u="none" cap="none" strike="noStrike">
                <a:solidFill>
                  <a:srgbClr val="333333"/>
                </a:solidFill>
                <a:latin typeface="Calibri"/>
                <a:ea typeface="Calibri"/>
                <a:cs typeface="Calibri"/>
                <a:sym typeface="Calibri"/>
              </a:rPr>
              <a:t> through automated content moderation, filtering, and removal of content deemed inappropriate or harmful.</a:t>
            </a:r>
            <a:endParaRPr b="0" i="0" sz="834" u="none" cap="none" strike="noStrike">
              <a:solidFill>
                <a:schemeClr val="dk1"/>
              </a:solidFill>
              <a:latin typeface="Calibri"/>
              <a:ea typeface="Calibri"/>
              <a:cs typeface="Calibri"/>
              <a:sym typeface="Calibri"/>
            </a:endParaRPr>
          </a:p>
        </p:txBody>
      </p:sp>
      <p:sp>
        <p:nvSpPr>
          <p:cNvPr id="219" name="Google Shape;219;p9"/>
          <p:cNvSpPr/>
          <p:nvPr/>
        </p:nvSpPr>
        <p:spPr>
          <a:xfrm>
            <a:off x="428625" y="1933780"/>
            <a:ext cx="4852057" cy="750094"/>
          </a:xfrm>
          <a:prstGeom prst="rect">
            <a:avLst/>
          </a:prstGeom>
          <a:solidFill>
            <a:srgbClr val="F0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9"/>
          <p:cNvSpPr/>
          <p:nvPr/>
        </p:nvSpPr>
        <p:spPr>
          <a:xfrm>
            <a:off x="428625" y="1933780"/>
            <a:ext cx="28575" cy="750094"/>
          </a:xfrm>
          <a:prstGeom prst="rect">
            <a:avLst/>
          </a:prstGeom>
          <a:solidFill>
            <a:srgbClr val="FF6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9"/>
          <p:cNvSpPr/>
          <p:nvPr/>
        </p:nvSpPr>
        <p:spPr>
          <a:xfrm>
            <a:off x="542925" y="2048080"/>
            <a:ext cx="4623457" cy="135731"/>
          </a:xfrm>
          <a:prstGeom prst="rect">
            <a:avLst/>
          </a:prstGeom>
          <a:noFill/>
          <a:ln>
            <a:noFill/>
          </a:ln>
        </p:spPr>
        <p:txBody>
          <a:bodyPr anchorCtr="0" anchor="t" bIns="0" lIns="0" spcFirstLastPara="1" rIns="0" wrap="square" tIns="0">
            <a:spAutoFit/>
          </a:bodyPr>
          <a:lstStyle/>
          <a:p>
            <a:pPr indent="0" lvl="0" marL="0" marR="0" rtl="0" algn="l">
              <a:lnSpc>
                <a:spcPct val="131771"/>
              </a:lnSpc>
              <a:spcBef>
                <a:spcPts val="0"/>
              </a:spcBef>
              <a:spcAft>
                <a:spcPts val="0"/>
              </a:spcAft>
              <a:buClr>
                <a:srgbClr val="0066CC"/>
              </a:buClr>
              <a:buSzPts val="683"/>
              <a:buFont typeface="Calibri"/>
              <a:buNone/>
            </a:pPr>
            <a:r>
              <a:rPr b="1" i="0" lang="en-US" sz="683" u="none" cap="none" strike="noStrike">
                <a:solidFill>
                  <a:srgbClr val="0066CC"/>
                </a:solidFill>
                <a:latin typeface="Calibri"/>
                <a:ea typeface="Calibri"/>
                <a:cs typeface="Calibri"/>
                <a:sym typeface="Calibri"/>
              </a:rPr>
              <a:t>Content Moderation Functions</a:t>
            </a:r>
            <a:endParaRPr b="0" i="0" sz="683" u="none" cap="none" strike="noStrike">
              <a:solidFill>
                <a:schemeClr val="dk1"/>
              </a:solidFill>
              <a:latin typeface="Calibri"/>
              <a:ea typeface="Calibri"/>
              <a:cs typeface="Calibri"/>
              <a:sym typeface="Calibri"/>
            </a:endParaRPr>
          </a:p>
        </p:txBody>
      </p:sp>
      <p:sp>
        <p:nvSpPr>
          <p:cNvPr id="222" name="Google Shape;222;p9"/>
          <p:cNvSpPr/>
          <p:nvPr/>
        </p:nvSpPr>
        <p:spPr>
          <a:xfrm>
            <a:off x="542925" y="2226673"/>
            <a:ext cx="4623457" cy="342900"/>
          </a:xfrm>
          <a:prstGeom prst="rect">
            <a:avLst/>
          </a:prstGeom>
          <a:noFill/>
          <a:ln>
            <a:noFill/>
          </a:ln>
        </p:spPr>
        <p:txBody>
          <a:bodyPr anchorCtr="0" anchor="t" bIns="0" lIns="0" spcFirstLastPara="1" rIns="0" wrap="square" tIns="0">
            <a:spAutoFit/>
          </a:bodyPr>
          <a:lstStyle/>
          <a:p>
            <a:pPr indent="0" lvl="0" marL="0" marR="0" rtl="0" algn="l">
              <a:lnSpc>
                <a:spcPct val="179487"/>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AI systems automatically flag, filter, or remove content based on predefined rules, making moderation faster and more consistent at scale.</a:t>
            </a:r>
            <a:endParaRPr b="0" i="0" sz="780" u="none" cap="none" strike="noStrike">
              <a:solidFill>
                <a:schemeClr val="dk1"/>
              </a:solidFill>
              <a:latin typeface="Calibri"/>
              <a:ea typeface="Calibri"/>
              <a:cs typeface="Calibri"/>
              <a:sym typeface="Calibri"/>
            </a:endParaRPr>
          </a:p>
        </p:txBody>
      </p:sp>
      <p:sp>
        <p:nvSpPr>
          <p:cNvPr id="223" name="Google Shape;223;p9"/>
          <p:cNvSpPr/>
          <p:nvPr/>
        </p:nvSpPr>
        <p:spPr>
          <a:xfrm>
            <a:off x="428625" y="2812461"/>
            <a:ext cx="4852057" cy="155377"/>
          </a:xfrm>
          <a:prstGeom prst="rect">
            <a:avLst/>
          </a:prstGeom>
          <a:noFill/>
          <a:ln>
            <a:noFill/>
          </a:ln>
        </p:spPr>
        <p:txBody>
          <a:bodyPr anchorCtr="0" anchor="t" bIns="0" lIns="0" spcFirstLastPara="1" rIns="0" wrap="square" tIns="0">
            <a:spAutoFit/>
          </a:bodyPr>
          <a:lstStyle/>
          <a:p>
            <a:pPr indent="0" lvl="0" marL="0" marR="0" rtl="0" algn="l">
              <a:lnSpc>
                <a:spcPct val="140306"/>
              </a:lnSpc>
              <a:spcBef>
                <a:spcPts val="0"/>
              </a:spcBef>
              <a:spcAft>
                <a:spcPts val="0"/>
              </a:spcAft>
              <a:buClr>
                <a:srgbClr val="0066CC"/>
              </a:buClr>
              <a:buSzPts val="784"/>
              <a:buFont typeface="Calibri"/>
              <a:buNone/>
            </a:pPr>
            <a:r>
              <a:rPr b="1" i="0" lang="en-US" sz="784" u="none" cap="none" strike="noStrike">
                <a:solidFill>
                  <a:srgbClr val="0066CC"/>
                </a:solidFill>
                <a:latin typeface="Calibri"/>
                <a:ea typeface="Calibri"/>
                <a:cs typeface="Calibri"/>
                <a:sym typeface="Calibri"/>
              </a:rPr>
              <a:t>The Counter-Movement</a:t>
            </a:r>
            <a:endParaRPr b="0" i="0" sz="784" u="none" cap="none" strike="noStrike">
              <a:solidFill>
                <a:schemeClr val="dk1"/>
              </a:solidFill>
              <a:latin typeface="Calibri"/>
              <a:ea typeface="Calibri"/>
              <a:cs typeface="Calibri"/>
              <a:sym typeface="Calibri"/>
            </a:endParaRPr>
          </a:p>
        </p:txBody>
      </p:sp>
      <p:sp>
        <p:nvSpPr>
          <p:cNvPr id="224" name="Google Shape;224;p9"/>
          <p:cNvSpPr/>
          <p:nvPr/>
        </p:nvSpPr>
        <p:spPr>
          <a:xfrm>
            <a:off x="428625" y="3053562"/>
            <a:ext cx="4852057" cy="365727"/>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In response, some AI systems like </a:t>
            </a:r>
            <a:r>
              <a:rPr b="1" i="0" lang="en-US" sz="784" u="none" cap="none" strike="noStrike">
                <a:solidFill>
                  <a:srgbClr val="FF6B35"/>
                </a:solidFill>
                <a:latin typeface="Calibri"/>
                <a:ea typeface="Calibri"/>
                <a:cs typeface="Calibri"/>
                <a:sym typeface="Calibri"/>
              </a:rPr>
              <a:t>Grok</a:t>
            </a:r>
            <a:r>
              <a:rPr b="0" i="0" lang="en-US" sz="834" u="none" cap="none" strike="noStrike">
                <a:solidFill>
                  <a:srgbClr val="333333"/>
                </a:solidFill>
                <a:latin typeface="Calibri"/>
                <a:ea typeface="Calibri"/>
                <a:cs typeface="Calibri"/>
                <a:sym typeface="Calibri"/>
              </a:rPr>
              <a:t> are designed with </a:t>
            </a:r>
            <a:r>
              <a:rPr b="1" i="0" lang="en-US" sz="784" u="none" cap="none" strike="noStrike">
                <a:solidFill>
                  <a:srgbClr val="FF6B35"/>
                </a:solidFill>
                <a:latin typeface="Calibri"/>
                <a:ea typeface="Calibri"/>
                <a:cs typeface="Calibri"/>
                <a:sym typeface="Calibri"/>
              </a:rPr>
              <a:t>fewer restrictions</a:t>
            </a:r>
            <a:r>
              <a:rPr b="0" i="0" lang="en-US" sz="834" u="none" cap="none" strike="noStrike">
                <a:solidFill>
                  <a:srgbClr val="333333"/>
                </a:solidFill>
                <a:latin typeface="Calibri"/>
                <a:ea typeface="Calibri"/>
                <a:cs typeface="Calibri"/>
                <a:sym typeface="Calibri"/>
              </a:rPr>
              <a:t>, appealing to those concerned about censorship and promoting freedom of expression.</a:t>
            </a:r>
            <a:endParaRPr b="0" i="0" sz="834" u="none" cap="none" strike="noStrike">
              <a:solidFill>
                <a:schemeClr val="dk1"/>
              </a:solidFill>
              <a:latin typeface="Calibri"/>
              <a:ea typeface="Calibri"/>
              <a:cs typeface="Calibri"/>
              <a:sym typeface="Calibri"/>
            </a:endParaRPr>
          </a:p>
        </p:txBody>
      </p:sp>
      <p:sp>
        <p:nvSpPr>
          <p:cNvPr id="225" name="Google Shape;225;p9"/>
          <p:cNvSpPr/>
          <p:nvPr/>
        </p:nvSpPr>
        <p:spPr>
          <a:xfrm>
            <a:off x="428625" y="3547876"/>
            <a:ext cx="4852057" cy="750094"/>
          </a:xfrm>
          <a:prstGeom prst="rect">
            <a:avLst/>
          </a:prstGeom>
          <a:solidFill>
            <a:srgbClr val="F0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
          <p:cNvSpPr/>
          <p:nvPr/>
        </p:nvSpPr>
        <p:spPr>
          <a:xfrm>
            <a:off x="428625" y="3547876"/>
            <a:ext cx="28575" cy="750094"/>
          </a:xfrm>
          <a:prstGeom prst="rect">
            <a:avLst/>
          </a:prstGeom>
          <a:solidFill>
            <a:srgbClr val="FF6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542925" y="3662176"/>
            <a:ext cx="4623457" cy="135731"/>
          </a:xfrm>
          <a:prstGeom prst="rect">
            <a:avLst/>
          </a:prstGeom>
          <a:noFill/>
          <a:ln>
            <a:noFill/>
          </a:ln>
        </p:spPr>
        <p:txBody>
          <a:bodyPr anchorCtr="0" anchor="t" bIns="0" lIns="0" spcFirstLastPara="1" rIns="0" wrap="square" tIns="0">
            <a:spAutoFit/>
          </a:bodyPr>
          <a:lstStyle/>
          <a:p>
            <a:pPr indent="0" lvl="0" marL="0" marR="0" rtl="0" algn="l">
              <a:lnSpc>
                <a:spcPct val="131771"/>
              </a:lnSpc>
              <a:spcBef>
                <a:spcPts val="0"/>
              </a:spcBef>
              <a:spcAft>
                <a:spcPts val="0"/>
              </a:spcAft>
              <a:buClr>
                <a:srgbClr val="0066CC"/>
              </a:buClr>
              <a:buSzPts val="683"/>
              <a:buFont typeface="Calibri"/>
              <a:buNone/>
            </a:pPr>
            <a:r>
              <a:rPr b="1" i="0" lang="en-US" sz="683" u="none" cap="none" strike="noStrike">
                <a:solidFill>
                  <a:srgbClr val="0066CC"/>
                </a:solidFill>
                <a:latin typeface="Calibri"/>
                <a:ea typeface="Calibri"/>
                <a:cs typeface="Calibri"/>
                <a:sym typeface="Calibri"/>
              </a:rPr>
              <a:t>Anti-Censorship Appeal</a:t>
            </a:r>
            <a:endParaRPr b="0" i="0" sz="683" u="none" cap="none" strike="noStrike">
              <a:solidFill>
                <a:schemeClr val="dk1"/>
              </a:solidFill>
              <a:latin typeface="Calibri"/>
              <a:ea typeface="Calibri"/>
              <a:cs typeface="Calibri"/>
              <a:sym typeface="Calibri"/>
            </a:endParaRPr>
          </a:p>
        </p:txBody>
      </p:sp>
      <p:sp>
        <p:nvSpPr>
          <p:cNvPr id="228" name="Google Shape;228;p9"/>
          <p:cNvSpPr/>
          <p:nvPr/>
        </p:nvSpPr>
        <p:spPr>
          <a:xfrm>
            <a:off x="542925" y="3840770"/>
            <a:ext cx="4623457" cy="342900"/>
          </a:xfrm>
          <a:prstGeom prst="rect">
            <a:avLst/>
          </a:prstGeom>
          <a:noFill/>
          <a:ln>
            <a:noFill/>
          </a:ln>
        </p:spPr>
        <p:txBody>
          <a:bodyPr anchorCtr="0" anchor="t" bIns="0" lIns="0" spcFirstLastPara="1" rIns="0" wrap="square" tIns="0">
            <a:spAutoFit/>
          </a:bodyPr>
          <a:lstStyle/>
          <a:p>
            <a:pPr indent="0" lvl="0" marL="0" marR="0" rtl="0" algn="l">
              <a:lnSpc>
                <a:spcPct val="179487"/>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Grok's less-restricted approach has made it popular with communities that prioritize free speech and are skeptical of heavy-handed content moderation.</a:t>
            </a:r>
            <a:endParaRPr b="0" i="0" sz="780" u="none" cap="none" strike="noStrike">
              <a:solidFill>
                <a:schemeClr val="dk1"/>
              </a:solidFill>
              <a:latin typeface="Calibri"/>
              <a:ea typeface="Calibri"/>
              <a:cs typeface="Calibri"/>
              <a:sym typeface="Calibri"/>
            </a:endParaRPr>
          </a:p>
        </p:txBody>
      </p:sp>
      <p:sp>
        <p:nvSpPr>
          <p:cNvPr id="229" name="Google Shape;229;p9"/>
          <p:cNvSpPr/>
          <p:nvPr/>
        </p:nvSpPr>
        <p:spPr>
          <a:xfrm>
            <a:off x="428625" y="4426558"/>
            <a:ext cx="4852057" cy="155377"/>
          </a:xfrm>
          <a:prstGeom prst="rect">
            <a:avLst/>
          </a:prstGeom>
          <a:noFill/>
          <a:ln>
            <a:noFill/>
          </a:ln>
        </p:spPr>
        <p:txBody>
          <a:bodyPr anchorCtr="0" anchor="t" bIns="0" lIns="0" spcFirstLastPara="1" rIns="0" wrap="square" tIns="0">
            <a:spAutoFit/>
          </a:bodyPr>
          <a:lstStyle/>
          <a:p>
            <a:pPr indent="0" lvl="0" marL="0" marR="0" rtl="0" algn="l">
              <a:lnSpc>
                <a:spcPct val="140306"/>
              </a:lnSpc>
              <a:spcBef>
                <a:spcPts val="0"/>
              </a:spcBef>
              <a:spcAft>
                <a:spcPts val="0"/>
              </a:spcAft>
              <a:buClr>
                <a:srgbClr val="0066CC"/>
              </a:buClr>
              <a:buSzPts val="784"/>
              <a:buFont typeface="Calibri"/>
              <a:buNone/>
            </a:pPr>
            <a:r>
              <a:rPr b="1" i="0" lang="en-US" sz="784" u="none" cap="none" strike="noStrike">
                <a:solidFill>
                  <a:srgbClr val="0066CC"/>
                </a:solidFill>
                <a:latin typeface="Calibri"/>
                <a:ea typeface="Calibri"/>
                <a:cs typeface="Calibri"/>
                <a:sym typeface="Calibri"/>
              </a:rPr>
              <a:t>Political Implications</a:t>
            </a:r>
            <a:endParaRPr b="0" i="0" sz="784" u="none" cap="none" strike="noStrike">
              <a:solidFill>
                <a:schemeClr val="dk1"/>
              </a:solidFill>
              <a:latin typeface="Calibri"/>
              <a:ea typeface="Calibri"/>
              <a:cs typeface="Calibri"/>
              <a:sym typeface="Calibri"/>
            </a:endParaRPr>
          </a:p>
        </p:txBody>
      </p:sp>
      <p:sp>
        <p:nvSpPr>
          <p:cNvPr id="230" name="Google Shape;230;p9"/>
          <p:cNvSpPr/>
          <p:nvPr/>
        </p:nvSpPr>
        <p:spPr>
          <a:xfrm>
            <a:off x="428625" y="4667659"/>
            <a:ext cx="4852057" cy="548590"/>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Policies regarding AI will inevitably relate to </a:t>
            </a:r>
            <a:r>
              <a:rPr b="1" i="0" lang="en-US" sz="784" u="none" cap="none" strike="noStrike">
                <a:solidFill>
                  <a:srgbClr val="FF6B35"/>
                </a:solidFill>
                <a:latin typeface="Calibri"/>
                <a:ea typeface="Calibri"/>
                <a:cs typeface="Calibri"/>
                <a:sym typeface="Calibri"/>
              </a:rPr>
              <a:t>censorship and free expression</a:t>
            </a:r>
            <a:r>
              <a:rPr b="0" i="0" lang="en-US" sz="834" u="none" cap="none" strike="noStrike">
                <a:solidFill>
                  <a:srgbClr val="333333"/>
                </a:solidFill>
                <a:latin typeface="Calibri"/>
                <a:ea typeface="Calibri"/>
                <a:cs typeface="Calibri"/>
                <a:sym typeface="Calibri"/>
              </a:rPr>
              <a:t> in many ways. Governments must balance platform safety with freedom of speech, creating a complex policy landscape.</a:t>
            </a:r>
            <a:endParaRPr b="0" i="0" sz="834" u="none" cap="none" strike="noStrike">
              <a:solidFill>
                <a:schemeClr val="dk1"/>
              </a:solidFill>
              <a:latin typeface="Calibri"/>
              <a:ea typeface="Calibri"/>
              <a:cs typeface="Calibri"/>
              <a:sym typeface="Calibri"/>
            </a:endParaRPr>
          </a:p>
        </p:txBody>
      </p:sp>
      <p:pic>
        <p:nvPicPr>
          <p:cNvPr descr="preencoded.png" id="231" name="Google Shape;231;p9"/>
          <p:cNvPicPr preferRelativeResize="0"/>
          <p:nvPr/>
        </p:nvPicPr>
        <p:blipFill rotWithShape="1">
          <a:blip r:embed="rId4">
            <a:alphaModFix/>
          </a:blip>
          <a:srcRect b="0" l="0" r="0" t="0"/>
          <a:stretch/>
        </p:blipFill>
        <p:spPr>
          <a:xfrm>
            <a:off x="5712154" y="1198364"/>
            <a:ext cx="2857500" cy="2000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descr="preencoded.png" id="237" name="Google Shape;237;p1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38" name="Google Shape;238;p10"/>
          <p:cNvSpPr/>
          <p:nvPr/>
        </p:nvSpPr>
        <p:spPr>
          <a:xfrm>
            <a:off x="428625" y="528638"/>
            <a:ext cx="8286750" cy="312539"/>
          </a:xfrm>
          <a:prstGeom prst="rect">
            <a:avLst/>
          </a:prstGeom>
          <a:noFill/>
          <a:ln>
            <a:noFill/>
          </a:ln>
        </p:spPr>
        <p:txBody>
          <a:bodyPr anchorCtr="0" anchor="t" bIns="0" lIns="0" spcFirstLastPara="1" rIns="0" wrap="square" tIns="0">
            <a:spAutoFit/>
          </a:bodyPr>
          <a:lstStyle/>
          <a:p>
            <a:pPr indent="0" lvl="0" marL="0" marR="0" rtl="0" algn="l">
              <a:lnSpc>
                <a:spcPct val="137328"/>
              </a:lnSpc>
              <a:spcBef>
                <a:spcPts val="0"/>
              </a:spcBef>
              <a:spcAft>
                <a:spcPts val="0"/>
              </a:spcAft>
              <a:buClr>
                <a:srgbClr val="0066CC"/>
              </a:buClr>
              <a:buSzPts val="1602"/>
              <a:buFont typeface="Calibri"/>
              <a:buNone/>
            </a:pPr>
            <a:r>
              <a:rPr b="1" i="0" lang="en-US" sz="1602" u="none" cap="none" strike="noStrike">
                <a:solidFill>
                  <a:srgbClr val="0066CC"/>
                </a:solidFill>
                <a:latin typeface="Calibri"/>
                <a:ea typeface="Calibri"/>
                <a:cs typeface="Calibri"/>
                <a:sym typeface="Calibri"/>
              </a:rPr>
              <a:t>AI and Politics: National Security</a:t>
            </a:r>
            <a:endParaRPr b="0" i="0" sz="1602" u="none" cap="none" strike="noStrike">
              <a:solidFill>
                <a:schemeClr val="dk1"/>
              </a:solidFill>
              <a:latin typeface="Calibri"/>
              <a:ea typeface="Calibri"/>
              <a:cs typeface="Calibri"/>
              <a:sym typeface="Calibri"/>
            </a:endParaRPr>
          </a:p>
        </p:txBody>
      </p:sp>
      <p:sp>
        <p:nvSpPr>
          <p:cNvPr id="239" name="Google Shape;239;p10"/>
          <p:cNvSpPr/>
          <p:nvPr/>
        </p:nvSpPr>
        <p:spPr>
          <a:xfrm>
            <a:off x="428625" y="1026914"/>
            <a:ext cx="8286750" cy="175022"/>
          </a:xfrm>
          <a:prstGeom prst="rect">
            <a:avLst/>
          </a:prstGeom>
          <a:noFill/>
          <a:ln>
            <a:noFill/>
          </a:ln>
        </p:spPr>
        <p:txBody>
          <a:bodyPr anchorCtr="0" anchor="t" bIns="0" lIns="0" spcFirstLastPara="1" rIns="0" wrap="square" tIns="0">
            <a:spAutoFit/>
          </a:bodyPr>
          <a:lstStyle/>
          <a:p>
            <a:pPr indent="0" lvl="0" marL="0" marR="0" rtl="0" algn="l">
              <a:lnSpc>
                <a:spcPct val="135593"/>
              </a:lnSpc>
              <a:spcBef>
                <a:spcPts val="0"/>
              </a:spcBef>
              <a:spcAft>
                <a:spcPts val="0"/>
              </a:spcAft>
              <a:buClr>
                <a:srgbClr val="0066CC"/>
              </a:buClr>
              <a:buSzPts val="885"/>
              <a:buFont typeface="Calibri"/>
              <a:buNone/>
            </a:pPr>
            <a:r>
              <a:rPr b="1" i="0" lang="en-US" sz="885" u="none" cap="none" strike="noStrike">
                <a:solidFill>
                  <a:srgbClr val="0066CC"/>
                </a:solidFill>
                <a:latin typeface="Calibri"/>
                <a:ea typeface="Calibri"/>
                <a:cs typeface="Calibri"/>
                <a:sym typeface="Calibri"/>
              </a:rPr>
              <a:t>The Core Risk</a:t>
            </a:r>
            <a:endParaRPr b="0" i="0" sz="885" u="none" cap="none" strike="noStrike">
              <a:solidFill>
                <a:schemeClr val="dk1"/>
              </a:solidFill>
              <a:latin typeface="Calibri"/>
              <a:ea typeface="Calibri"/>
              <a:cs typeface="Calibri"/>
              <a:sym typeface="Calibri"/>
            </a:endParaRPr>
          </a:p>
        </p:txBody>
      </p:sp>
      <p:sp>
        <p:nvSpPr>
          <p:cNvPr id="240" name="Google Shape;240;p10"/>
          <p:cNvSpPr/>
          <p:nvPr/>
        </p:nvSpPr>
        <p:spPr>
          <a:xfrm>
            <a:off x="428625" y="1273373"/>
            <a:ext cx="8286750" cy="342900"/>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Using </a:t>
            </a:r>
            <a:r>
              <a:rPr b="1" i="0" lang="en-US" sz="784" u="none" cap="none" strike="noStrike">
                <a:solidFill>
                  <a:srgbClr val="FF6B35"/>
                </a:solidFill>
                <a:latin typeface="Calibri"/>
                <a:ea typeface="Calibri"/>
                <a:cs typeface="Calibri"/>
                <a:sym typeface="Calibri"/>
              </a:rPr>
              <a:t>foreign-developed AI systems</a:t>
            </a:r>
            <a:r>
              <a:rPr b="0" i="0" lang="en-US" sz="834" u="none" cap="none" strike="noStrike">
                <a:solidFill>
                  <a:srgbClr val="333333"/>
                </a:solidFill>
                <a:latin typeface="Calibri"/>
                <a:ea typeface="Calibri"/>
                <a:cs typeface="Calibri"/>
                <a:sym typeface="Calibri"/>
              </a:rPr>
              <a:t> in critical national security tasks poses significant risks to national security infrastructure. When sensitive information is shared with these systems, that data could potentially be accessed or used by foreign governments.</a:t>
            </a:r>
            <a:endParaRPr b="0" i="0" sz="834" u="none" cap="none" strike="noStrike">
              <a:solidFill>
                <a:schemeClr val="dk1"/>
              </a:solidFill>
              <a:latin typeface="Calibri"/>
              <a:ea typeface="Calibri"/>
              <a:cs typeface="Calibri"/>
              <a:sym typeface="Calibri"/>
            </a:endParaRPr>
          </a:p>
        </p:txBody>
      </p:sp>
      <p:sp>
        <p:nvSpPr>
          <p:cNvPr id="241" name="Google Shape;241;p10"/>
          <p:cNvSpPr/>
          <p:nvPr/>
        </p:nvSpPr>
        <p:spPr>
          <a:xfrm>
            <a:off x="428625" y="1802011"/>
            <a:ext cx="8286750" cy="755452"/>
          </a:xfrm>
          <a:prstGeom prst="rect">
            <a:avLst/>
          </a:prstGeom>
          <a:solidFill>
            <a:srgbClr val="FF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0"/>
          <p:cNvSpPr/>
          <p:nvPr/>
        </p:nvSpPr>
        <p:spPr>
          <a:xfrm>
            <a:off x="428625" y="1802011"/>
            <a:ext cx="35719" cy="755452"/>
          </a:xfrm>
          <a:prstGeom prst="rect">
            <a:avLst/>
          </a:prstGeom>
          <a:solidFill>
            <a:srgbClr val="FF6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0"/>
          <p:cNvSpPr/>
          <p:nvPr/>
        </p:nvSpPr>
        <p:spPr>
          <a:xfrm>
            <a:off x="528638" y="1902023"/>
            <a:ext cx="8086725" cy="155377"/>
          </a:xfrm>
          <a:prstGeom prst="rect">
            <a:avLst/>
          </a:prstGeom>
          <a:noFill/>
          <a:ln>
            <a:noFill/>
          </a:ln>
        </p:spPr>
        <p:txBody>
          <a:bodyPr anchorCtr="0" anchor="t" bIns="0" lIns="0" spcFirstLastPara="1" rIns="0" wrap="square" tIns="0">
            <a:spAutoFit/>
          </a:bodyPr>
          <a:lstStyle/>
          <a:p>
            <a:pPr indent="0" lvl="0" marL="0" marR="0" rtl="0" algn="l">
              <a:lnSpc>
                <a:spcPct val="140306"/>
              </a:lnSpc>
              <a:spcBef>
                <a:spcPts val="0"/>
              </a:spcBef>
              <a:spcAft>
                <a:spcPts val="0"/>
              </a:spcAft>
              <a:buClr>
                <a:srgbClr val="0066CC"/>
              </a:buClr>
              <a:buSzPts val="784"/>
              <a:buFont typeface="Calibri"/>
              <a:buNone/>
            </a:pPr>
            <a:r>
              <a:rPr b="1" i="0" lang="en-US" sz="784" u="none" cap="none" strike="noStrike">
                <a:solidFill>
                  <a:srgbClr val="0066CC"/>
                </a:solidFill>
                <a:latin typeface="Calibri"/>
                <a:ea typeface="Calibri"/>
                <a:cs typeface="Calibri"/>
                <a:sym typeface="Calibri"/>
              </a:rPr>
              <a:t>The DeepSeek Example</a:t>
            </a:r>
            <a:endParaRPr b="0" i="0" sz="784" u="none" cap="none" strike="noStrike">
              <a:solidFill>
                <a:schemeClr val="dk1"/>
              </a:solidFill>
              <a:latin typeface="Calibri"/>
              <a:ea typeface="Calibri"/>
              <a:cs typeface="Calibri"/>
              <a:sym typeface="Calibri"/>
            </a:endParaRPr>
          </a:p>
        </p:txBody>
      </p:sp>
      <p:sp>
        <p:nvSpPr>
          <p:cNvPr id="244" name="Google Shape;244;p10"/>
          <p:cNvSpPr/>
          <p:nvPr/>
        </p:nvSpPr>
        <p:spPr>
          <a:xfrm>
            <a:off x="528638" y="2114550"/>
            <a:ext cx="8086725" cy="342900"/>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DeepSeek is a capable Chinese AI system. If sensitive government or military information is shared with DeepSeek, that data could potentially be used against the United States by China. This creates a significant vulnerability in national security.</a:t>
            </a:r>
            <a:endParaRPr b="0" i="0" sz="834" u="none" cap="none" strike="noStrike">
              <a:solidFill>
                <a:schemeClr val="dk1"/>
              </a:solidFill>
              <a:latin typeface="Calibri"/>
              <a:ea typeface="Calibri"/>
              <a:cs typeface="Calibri"/>
              <a:sym typeface="Calibri"/>
            </a:endParaRPr>
          </a:p>
        </p:txBody>
      </p:sp>
      <p:sp>
        <p:nvSpPr>
          <p:cNvPr id="245" name="Google Shape;245;p10"/>
          <p:cNvSpPr/>
          <p:nvPr/>
        </p:nvSpPr>
        <p:spPr>
          <a:xfrm>
            <a:off x="428625" y="2743200"/>
            <a:ext cx="8286750" cy="175022"/>
          </a:xfrm>
          <a:prstGeom prst="rect">
            <a:avLst/>
          </a:prstGeom>
          <a:noFill/>
          <a:ln>
            <a:noFill/>
          </a:ln>
        </p:spPr>
        <p:txBody>
          <a:bodyPr anchorCtr="0" anchor="t" bIns="0" lIns="0" spcFirstLastPara="1" rIns="0" wrap="square" tIns="0">
            <a:spAutoFit/>
          </a:bodyPr>
          <a:lstStyle/>
          <a:p>
            <a:pPr indent="0" lvl="0" marL="0" marR="0" rtl="0" algn="l">
              <a:lnSpc>
                <a:spcPct val="135593"/>
              </a:lnSpc>
              <a:spcBef>
                <a:spcPts val="0"/>
              </a:spcBef>
              <a:spcAft>
                <a:spcPts val="0"/>
              </a:spcAft>
              <a:buClr>
                <a:srgbClr val="0066CC"/>
              </a:buClr>
              <a:buSzPts val="885"/>
              <a:buFont typeface="Calibri"/>
              <a:buNone/>
            </a:pPr>
            <a:r>
              <a:rPr b="1" i="0" lang="en-US" sz="885" u="none" cap="none" strike="noStrike">
                <a:solidFill>
                  <a:srgbClr val="0066CC"/>
                </a:solidFill>
                <a:latin typeface="Calibri"/>
                <a:ea typeface="Calibri"/>
                <a:cs typeface="Calibri"/>
                <a:sym typeface="Calibri"/>
              </a:rPr>
              <a:t>Data Security Concerns</a:t>
            </a:r>
            <a:endParaRPr b="0" i="0" sz="885" u="none" cap="none" strike="noStrike">
              <a:solidFill>
                <a:schemeClr val="dk1"/>
              </a:solidFill>
              <a:latin typeface="Calibri"/>
              <a:ea typeface="Calibri"/>
              <a:cs typeface="Calibri"/>
              <a:sym typeface="Calibri"/>
            </a:endParaRPr>
          </a:p>
        </p:txBody>
      </p:sp>
      <p:sp>
        <p:nvSpPr>
          <p:cNvPr id="246" name="Google Shape;246;p10"/>
          <p:cNvSpPr/>
          <p:nvPr/>
        </p:nvSpPr>
        <p:spPr>
          <a:xfrm>
            <a:off x="428625" y="2989659"/>
            <a:ext cx="8286750" cy="342900"/>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Critical information shared with foreign AI systems—including military strategies, intelligence data, infrastructure details, or classified communications—could be intercepted, stored, or analyzed by foreign intelligence agencies. This represents a fundamental threat to national security.</a:t>
            </a:r>
            <a:endParaRPr b="0" i="0" sz="834" u="none" cap="none" strike="noStrike">
              <a:solidFill>
                <a:schemeClr val="dk1"/>
              </a:solidFill>
              <a:latin typeface="Calibri"/>
              <a:ea typeface="Calibri"/>
              <a:cs typeface="Calibri"/>
              <a:sym typeface="Calibri"/>
            </a:endParaRPr>
          </a:p>
        </p:txBody>
      </p:sp>
      <p:sp>
        <p:nvSpPr>
          <p:cNvPr id="247" name="Google Shape;247;p10"/>
          <p:cNvSpPr/>
          <p:nvPr/>
        </p:nvSpPr>
        <p:spPr>
          <a:xfrm>
            <a:off x="428625" y="3446859"/>
            <a:ext cx="8286750" cy="175022"/>
          </a:xfrm>
          <a:prstGeom prst="rect">
            <a:avLst/>
          </a:prstGeom>
          <a:noFill/>
          <a:ln>
            <a:noFill/>
          </a:ln>
        </p:spPr>
        <p:txBody>
          <a:bodyPr anchorCtr="0" anchor="t" bIns="0" lIns="0" spcFirstLastPara="1" rIns="0" wrap="square" tIns="0">
            <a:spAutoFit/>
          </a:bodyPr>
          <a:lstStyle/>
          <a:p>
            <a:pPr indent="0" lvl="0" marL="0" marR="0" rtl="0" algn="l">
              <a:lnSpc>
                <a:spcPct val="135593"/>
              </a:lnSpc>
              <a:spcBef>
                <a:spcPts val="0"/>
              </a:spcBef>
              <a:spcAft>
                <a:spcPts val="0"/>
              </a:spcAft>
              <a:buClr>
                <a:srgbClr val="0066CC"/>
              </a:buClr>
              <a:buSzPts val="885"/>
              <a:buFont typeface="Calibri"/>
              <a:buNone/>
            </a:pPr>
            <a:r>
              <a:rPr b="1" i="0" lang="en-US" sz="885" u="none" cap="none" strike="noStrike">
                <a:solidFill>
                  <a:srgbClr val="0066CC"/>
                </a:solidFill>
                <a:latin typeface="Calibri"/>
                <a:ea typeface="Calibri"/>
                <a:cs typeface="Calibri"/>
                <a:sym typeface="Calibri"/>
              </a:rPr>
              <a:t>Policy Implications</a:t>
            </a:r>
            <a:endParaRPr b="0" i="0" sz="885" u="none" cap="none" strike="noStrike">
              <a:solidFill>
                <a:schemeClr val="dk1"/>
              </a:solidFill>
              <a:latin typeface="Calibri"/>
              <a:ea typeface="Calibri"/>
              <a:cs typeface="Calibri"/>
              <a:sym typeface="Calibri"/>
            </a:endParaRPr>
          </a:p>
        </p:txBody>
      </p:sp>
      <p:sp>
        <p:nvSpPr>
          <p:cNvPr id="248" name="Google Shape;248;p10"/>
          <p:cNvSpPr/>
          <p:nvPr/>
        </p:nvSpPr>
        <p:spPr>
          <a:xfrm>
            <a:off x="428625" y="3693319"/>
            <a:ext cx="8286750" cy="171450"/>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Governments must implement strict policies to ensure that </a:t>
            </a:r>
            <a:r>
              <a:rPr b="1" i="0" lang="en-US" sz="784" u="none" cap="none" strike="noStrike">
                <a:solidFill>
                  <a:srgbClr val="FF6B35"/>
                </a:solidFill>
                <a:latin typeface="Calibri"/>
                <a:ea typeface="Calibri"/>
                <a:cs typeface="Calibri"/>
                <a:sym typeface="Calibri"/>
              </a:rPr>
              <a:t>trusted, secure AI systems</a:t>
            </a:r>
            <a:r>
              <a:rPr b="0" i="0" lang="en-US" sz="834" u="none" cap="none" strike="noStrike">
                <a:solidFill>
                  <a:srgbClr val="333333"/>
                </a:solidFill>
                <a:latin typeface="Calibri"/>
                <a:ea typeface="Calibri"/>
                <a:cs typeface="Calibri"/>
                <a:sym typeface="Calibri"/>
              </a:rPr>
              <a:t> are used for all critical national security tasks. This includes:</a:t>
            </a:r>
            <a:endParaRPr b="0" i="0" sz="834" u="none" cap="none" strike="noStrike">
              <a:solidFill>
                <a:schemeClr val="dk1"/>
              </a:solidFill>
              <a:latin typeface="Calibri"/>
              <a:ea typeface="Calibri"/>
              <a:cs typeface="Calibri"/>
              <a:sym typeface="Calibri"/>
            </a:endParaRPr>
          </a:p>
        </p:txBody>
      </p:sp>
      <p:sp>
        <p:nvSpPr>
          <p:cNvPr id="249" name="Google Shape;249;p10"/>
          <p:cNvSpPr/>
          <p:nvPr/>
        </p:nvSpPr>
        <p:spPr>
          <a:xfrm>
            <a:off x="428625" y="4036219"/>
            <a:ext cx="1985963" cy="985838"/>
          </a:xfrm>
          <a:prstGeom prst="rect">
            <a:avLst/>
          </a:prstGeom>
          <a:solidFill>
            <a:srgbClr val="F0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0"/>
          <p:cNvSpPr/>
          <p:nvPr/>
        </p:nvSpPr>
        <p:spPr>
          <a:xfrm>
            <a:off x="428625" y="4036219"/>
            <a:ext cx="28575" cy="985838"/>
          </a:xfrm>
          <a:prstGeom prst="rect">
            <a:avLst/>
          </a:prstGeom>
          <a:solidFill>
            <a:srgbClr val="006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0"/>
          <p:cNvSpPr/>
          <p:nvPr/>
        </p:nvSpPr>
        <p:spPr>
          <a:xfrm>
            <a:off x="514350" y="4121944"/>
            <a:ext cx="1814513" cy="135731"/>
          </a:xfrm>
          <a:prstGeom prst="rect">
            <a:avLst/>
          </a:prstGeom>
          <a:noFill/>
          <a:ln>
            <a:noFill/>
          </a:ln>
        </p:spPr>
        <p:txBody>
          <a:bodyPr anchorCtr="0" anchor="t" bIns="0" lIns="0" spcFirstLastPara="1" rIns="0" wrap="square" tIns="0">
            <a:spAutoFit/>
          </a:bodyPr>
          <a:lstStyle/>
          <a:p>
            <a:pPr indent="0" lvl="0" marL="0" marR="0" rtl="0" algn="l">
              <a:lnSpc>
                <a:spcPct val="131771"/>
              </a:lnSpc>
              <a:spcBef>
                <a:spcPts val="0"/>
              </a:spcBef>
              <a:spcAft>
                <a:spcPts val="0"/>
              </a:spcAft>
              <a:buClr>
                <a:srgbClr val="FF6B35"/>
              </a:buClr>
              <a:buSzPts val="683"/>
              <a:buFont typeface="Calibri"/>
              <a:buNone/>
            </a:pPr>
            <a:r>
              <a:rPr b="1" i="0" lang="en-US" sz="683" u="none" cap="none" strike="noStrike">
                <a:solidFill>
                  <a:srgbClr val="FF6B35"/>
                </a:solidFill>
                <a:latin typeface="Calibri"/>
                <a:ea typeface="Calibri"/>
                <a:cs typeface="Calibri"/>
                <a:sym typeface="Calibri"/>
              </a:rPr>
              <a:t>Domestic AI Preference</a:t>
            </a:r>
            <a:endParaRPr b="0" i="0" sz="683" u="none" cap="none" strike="noStrike">
              <a:solidFill>
                <a:schemeClr val="dk1"/>
              </a:solidFill>
              <a:latin typeface="Calibri"/>
              <a:ea typeface="Calibri"/>
              <a:cs typeface="Calibri"/>
              <a:sym typeface="Calibri"/>
            </a:endParaRPr>
          </a:p>
        </p:txBody>
      </p:sp>
      <p:sp>
        <p:nvSpPr>
          <p:cNvPr id="252" name="Google Shape;252;p10"/>
          <p:cNvSpPr/>
          <p:nvPr/>
        </p:nvSpPr>
        <p:spPr>
          <a:xfrm>
            <a:off x="514350" y="4314825"/>
            <a:ext cx="1814513" cy="466130"/>
          </a:xfrm>
          <a:prstGeom prst="rect">
            <a:avLst/>
          </a:prstGeom>
          <a:noFill/>
          <a:ln>
            <a:noFill/>
          </a:ln>
        </p:spPr>
        <p:txBody>
          <a:bodyPr anchorCtr="0" anchor="t" bIns="0" lIns="0" spcFirstLastPara="1" rIns="0" wrap="square" tIns="0">
            <a:spAutoFit/>
          </a:bodyPr>
          <a:lstStyle/>
          <a:p>
            <a:pPr indent="0" lvl="0" marL="0" marR="0" rtl="0" algn="l">
              <a:lnSpc>
                <a:spcPct val="153846"/>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Prioritizing AI systems developed and controlled domestically for sensitive government operations</a:t>
            </a:r>
            <a:endParaRPr b="0" i="0" sz="780" u="none" cap="none" strike="noStrike">
              <a:solidFill>
                <a:schemeClr val="dk1"/>
              </a:solidFill>
              <a:latin typeface="Calibri"/>
              <a:ea typeface="Calibri"/>
              <a:cs typeface="Calibri"/>
              <a:sym typeface="Calibri"/>
            </a:endParaRPr>
          </a:p>
        </p:txBody>
      </p:sp>
      <p:sp>
        <p:nvSpPr>
          <p:cNvPr id="253" name="Google Shape;253;p10"/>
          <p:cNvSpPr/>
          <p:nvPr/>
        </p:nvSpPr>
        <p:spPr>
          <a:xfrm>
            <a:off x="2528888" y="4036219"/>
            <a:ext cx="1985963" cy="985838"/>
          </a:xfrm>
          <a:prstGeom prst="rect">
            <a:avLst/>
          </a:prstGeom>
          <a:solidFill>
            <a:srgbClr val="F0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0"/>
          <p:cNvSpPr/>
          <p:nvPr/>
        </p:nvSpPr>
        <p:spPr>
          <a:xfrm>
            <a:off x="2528888" y="4036219"/>
            <a:ext cx="28575" cy="985838"/>
          </a:xfrm>
          <a:prstGeom prst="rect">
            <a:avLst/>
          </a:prstGeom>
          <a:solidFill>
            <a:srgbClr val="006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0"/>
          <p:cNvSpPr/>
          <p:nvPr/>
        </p:nvSpPr>
        <p:spPr>
          <a:xfrm>
            <a:off x="2614613" y="4121944"/>
            <a:ext cx="1814513" cy="135731"/>
          </a:xfrm>
          <a:prstGeom prst="rect">
            <a:avLst/>
          </a:prstGeom>
          <a:noFill/>
          <a:ln>
            <a:noFill/>
          </a:ln>
        </p:spPr>
        <p:txBody>
          <a:bodyPr anchorCtr="0" anchor="t" bIns="0" lIns="0" spcFirstLastPara="1" rIns="0" wrap="square" tIns="0">
            <a:spAutoFit/>
          </a:bodyPr>
          <a:lstStyle/>
          <a:p>
            <a:pPr indent="0" lvl="0" marL="0" marR="0" rtl="0" algn="l">
              <a:lnSpc>
                <a:spcPct val="131771"/>
              </a:lnSpc>
              <a:spcBef>
                <a:spcPts val="0"/>
              </a:spcBef>
              <a:spcAft>
                <a:spcPts val="0"/>
              </a:spcAft>
              <a:buClr>
                <a:srgbClr val="FF6B35"/>
              </a:buClr>
              <a:buSzPts val="683"/>
              <a:buFont typeface="Calibri"/>
              <a:buNone/>
            </a:pPr>
            <a:r>
              <a:rPr b="1" i="0" lang="en-US" sz="683" u="none" cap="none" strike="noStrike">
                <a:solidFill>
                  <a:srgbClr val="FF6B35"/>
                </a:solidFill>
                <a:latin typeface="Calibri"/>
                <a:ea typeface="Calibri"/>
                <a:cs typeface="Calibri"/>
                <a:sym typeface="Calibri"/>
              </a:rPr>
              <a:t>Vetting Requirements</a:t>
            </a:r>
            <a:endParaRPr b="0" i="0" sz="683" u="none" cap="none" strike="noStrike">
              <a:solidFill>
                <a:schemeClr val="dk1"/>
              </a:solidFill>
              <a:latin typeface="Calibri"/>
              <a:ea typeface="Calibri"/>
              <a:cs typeface="Calibri"/>
              <a:sym typeface="Calibri"/>
            </a:endParaRPr>
          </a:p>
        </p:txBody>
      </p:sp>
      <p:sp>
        <p:nvSpPr>
          <p:cNvPr id="256" name="Google Shape;256;p10"/>
          <p:cNvSpPr/>
          <p:nvPr/>
        </p:nvSpPr>
        <p:spPr>
          <a:xfrm>
            <a:off x="2614613" y="4314825"/>
            <a:ext cx="1814513" cy="466130"/>
          </a:xfrm>
          <a:prstGeom prst="rect">
            <a:avLst/>
          </a:prstGeom>
          <a:noFill/>
          <a:ln>
            <a:noFill/>
          </a:ln>
        </p:spPr>
        <p:txBody>
          <a:bodyPr anchorCtr="0" anchor="t" bIns="0" lIns="0" spcFirstLastPara="1" rIns="0" wrap="square" tIns="0">
            <a:spAutoFit/>
          </a:bodyPr>
          <a:lstStyle/>
          <a:p>
            <a:pPr indent="0" lvl="0" marL="0" marR="0" rtl="0" algn="l">
              <a:lnSpc>
                <a:spcPct val="153846"/>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Establishing rigorous security audits and certifications for any AI used in national security contexts</a:t>
            </a:r>
            <a:endParaRPr b="0" i="0" sz="780" u="none" cap="none" strike="noStrike">
              <a:solidFill>
                <a:schemeClr val="dk1"/>
              </a:solidFill>
              <a:latin typeface="Calibri"/>
              <a:ea typeface="Calibri"/>
              <a:cs typeface="Calibri"/>
              <a:sym typeface="Calibri"/>
            </a:endParaRPr>
          </a:p>
        </p:txBody>
      </p:sp>
      <p:sp>
        <p:nvSpPr>
          <p:cNvPr id="257" name="Google Shape;257;p10"/>
          <p:cNvSpPr/>
          <p:nvPr/>
        </p:nvSpPr>
        <p:spPr>
          <a:xfrm>
            <a:off x="4629150" y="4036219"/>
            <a:ext cx="1985963" cy="985838"/>
          </a:xfrm>
          <a:prstGeom prst="rect">
            <a:avLst/>
          </a:prstGeom>
          <a:solidFill>
            <a:srgbClr val="F0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
          <p:cNvSpPr/>
          <p:nvPr/>
        </p:nvSpPr>
        <p:spPr>
          <a:xfrm>
            <a:off x="4629150" y="4036219"/>
            <a:ext cx="28575" cy="985838"/>
          </a:xfrm>
          <a:prstGeom prst="rect">
            <a:avLst/>
          </a:prstGeom>
          <a:solidFill>
            <a:srgbClr val="006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a:off x="4714875" y="4121944"/>
            <a:ext cx="1814513" cy="135731"/>
          </a:xfrm>
          <a:prstGeom prst="rect">
            <a:avLst/>
          </a:prstGeom>
          <a:noFill/>
          <a:ln>
            <a:noFill/>
          </a:ln>
        </p:spPr>
        <p:txBody>
          <a:bodyPr anchorCtr="0" anchor="t" bIns="0" lIns="0" spcFirstLastPara="1" rIns="0" wrap="square" tIns="0">
            <a:spAutoFit/>
          </a:bodyPr>
          <a:lstStyle/>
          <a:p>
            <a:pPr indent="0" lvl="0" marL="0" marR="0" rtl="0" algn="l">
              <a:lnSpc>
                <a:spcPct val="131771"/>
              </a:lnSpc>
              <a:spcBef>
                <a:spcPts val="0"/>
              </a:spcBef>
              <a:spcAft>
                <a:spcPts val="0"/>
              </a:spcAft>
              <a:buClr>
                <a:srgbClr val="FF6B35"/>
              </a:buClr>
              <a:buSzPts val="683"/>
              <a:buFont typeface="Calibri"/>
              <a:buNone/>
            </a:pPr>
            <a:r>
              <a:rPr b="1" i="0" lang="en-US" sz="683" u="none" cap="none" strike="noStrike">
                <a:solidFill>
                  <a:srgbClr val="FF6B35"/>
                </a:solidFill>
                <a:latin typeface="Calibri"/>
                <a:ea typeface="Calibri"/>
                <a:cs typeface="Calibri"/>
                <a:sym typeface="Calibri"/>
              </a:rPr>
              <a:t>Data Protection</a:t>
            </a:r>
            <a:endParaRPr b="0" i="0" sz="683" u="none" cap="none" strike="noStrike">
              <a:solidFill>
                <a:schemeClr val="dk1"/>
              </a:solidFill>
              <a:latin typeface="Calibri"/>
              <a:ea typeface="Calibri"/>
              <a:cs typeface="Calibri"/>
              <a:sym typeface="Calibri"/>
            </a:endParaRPr>
          </a:p>
        </p:txBody>
      </p:sp>
      <p:sp>
        <p:nvSpPr>
          <p:cNvPr id="260" name="Google Shape;260;p10"/>
          <p:cNvSpPr/>
          <p:nvPr/>
        </p:nvSpPr>
        <p:spPr>
          <a:xfrm>
            <a:off x="4714875" y="4314825"/>
            <a:ext cx="1814513" cy="621506"/>
          </a:xfrm>
          <a:prstGeom prst="rect">
            <a:avLst/>
          </a:prstGeom>
          <a:noFill/>
          <a:ln>
            <a:noFill/>
          </a:ln>
        </p:spPr>
        <p:txBody>
          <a:bodyPr anchorCtr="0" anchor="t" bIns="0" lIns="0" spcFirstLastPara="1" rIns="0" wrap="square" tIns="0">
            <a:spAutoFit/>
          </a:bodyPr>
          <a:lstStyle/>
          <a:p>
            <a:pPr indent="0" lvl="0" marL="0" marR="0" rtl="0" algn="l">
              <a:lnSpc>
                <a:spcPct val="153846"/>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Implementing strict protocols to prevent sensitive information from being shared with foreign AI systems</a:t>
            </a:r>
            <a:endParaRPr b="0" i="0" sz="780" u="none" cap="none" strike="noStrike">
              <a:solidFill>
                <a:schemeClr val="dk1"/>
              </a:solidFill>
              <a:latin typeface="Calibri"/>
              <a:ea typeface="Calibri"/>
              <a:cs typeface="Calibri"/>
              <a:sym typeface="Calibri"/>
            </a:endParaRPr>
          </a:p>
        </p:txBody>
      </p:sp>
      <p:sp>
        <p:nvSpPr>
          <p:cNvPr id="261" name="Google Shape;261;p10"/>
          <p:cNvSpPr/>
          <p:nvPr/>
        </p:nvSpPr>
        <p:spPr>
          <a:xfrm>
            <a:off x="6729413" y="4036219"/>
            <a:ext cx="1985963" cy="985838"/>
          </a:xfrm>
          <a:prstGeom prst="rect">
            <a:avLst/>
          </a:prstGeom>
          <a:solidFill>
            <a:srgbClr val="F0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0"/>
          <p:cNvSpPr/>
          <p:nvPr/>
        </p:nvSpPr>
        <p:spPr>
          <a:xfrm>
            <a:off x="6729413" y="4036219"/>
            <a:ext cx="28575" cy="985838"/>
          </a:xfrm>
          <a:prstGeom prst="rect">
            <a:avLst/>
          </a:prstGeom>
          <a:solidFill>
            <a:srgbClr val="006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0"/>
          <p:cNvSpPr/>
          <p:nvPr/>
        </p:nvSpPr>
        <p:spPr>
          <a:xfrm>
            <a:off x="6815138" y="4121944"/>
            <a:ext cx="1814513" cy="135731"/>
          </a:xfrm>
          <a:prstGeom prst="rect">
            <a:avLst/>
          </a:prstGeom>
          <a:noFill/>
          <a:ln>
            <a:noFill/>
          </a:ln>
        </p:spPr>
        <p:txBody>
          <a:bodyPr anchorCtr="0" anchor="t" bIns="0" lIns="0" spcFirstLastPara="1" rIns="0" wrap="square" tIns="0">
            <a:spAutoFit/>
          </a:bodyPr>
          <a:lstStyle/>
          <a:p>
            <a:pPr indent="0" lvl="0" marL="0" marR="0" rtl="0" algn="l">
              <a:lnSpc>
                <a:spcPct val="131771"/>
              </a:lnSpc>
              <a:spcBef>
                <a:spcPts val="0"/>
              </a:spcBef>
              <a:spcAft>
                <a:spcPts val="0"/>
              </a:spcAft>
              <a:buClr>
                <a:srgbClr val="FF6B35"/>
              </a:buClr>
              <a:buSzPts val="683"/>
              <a:buFont typeface="Calibri"/>
              <a:buNone/>
            </a:pPr>
            <a:r>
              <a:rPr b="1" i="0" lang="en-US" sz="683" u="none" cap="none" strike="noStrike">
                <a:solidFill>
                  <a:srgbClr val="FF6B35"/>
                </a:solidFill>
                <a:latin typeface="Calibri"/>
                <a:ea typeface="Calibri"/>
                <a:cs typeface="Calibri"/>
                <a:sym typeface="Calibri"/>
              </a:rPr>
              <a:t>Supply Chain Security</a:t>
            </a:r>
            <a:endParaRPr b="0" i="0" sz="683" u="none" cap="none" strike="noStrike">
              <a:solidFill>
                <a:schemeClr val="dk1"/>
              </a:solidFill>
              <a:latin typeface="Calibri"/>
              <a:ea typeface="Calibri"/>
              <a:cs typeface="Calibri"/>
              <a:sym typeface="Calibri"/>
            </a:endParaRPr>
          </a:p>
        </p:txBody>
      </p:sp>
      <p:sp>
        <p:nvSpPr>
          <p:cNvPr id="264" name="Google Shape;264;p10"/>
          <p:cNvSpPr/>
          <p:nvPr/>
        </p:nvSpPr>
        <p:spPr>
          <a:xfrm>
            <a:off x="6815138" y="4314825"/>
            <a:ext cx="1814513" cy="466130"/>
          </a:xfrm>
          <a:prstGeom prst="rect">
            <a:avLst/>
          </a:prstGeom>
          <a:noFill/>
          <a:ln>
            <a:noFill/>
          </a:ln>
        </p:spPr>
        <p:txBody>
          <a:bodyPr anchorCtr="0" anchor="t" bIns="0" lIns="0" spcFirstLastPara="1" rIns="0" wrap="square" tIns="0">
            <a:spAutoFit/>
          </a:bodyPr>
          <a:lstStyle/>
          <a:p>
            <a:pPr indent="0" lvl="0" marL="0" marR="0" rtl="0" algn="l">
              <a:lnSpc>
                <a:spcPct val="153846"/>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Ensuring that AI hardware and software components come from trusted, verified sources</a:t>
            </a:r>
            <a:endParaRPr b="0" i="0" sz="78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descr="preencoded.png" id="270" name="Google Shape;270;p11"/>
          <p:cNvPicPr preferRelativeResize="0"/>
          <p:nvPr/>
        </p:nvPicPr>
        <p:blipFill rotWithShape="1">
          <a:blip r:embed="rId3">
            <a:alphaModFix/>
          </a:blip>
          <a:srcRect b="0" l="0" r="0" t="0"/>
          <a:stretch/>
        </p:blipFill>
        <p:spPr>
          <a:xfrm>
            <a:off x="0" y="0"/>
            <a:ext cx="9144000" cy="5394843"/>
          </a:xfrm>
          <a:prstGeom prst="rect">
            <a:avLst/>
          </a:prstGeom>
          <a:noFill/>
          <a:ln>
            <a:noFill/>
          </a:ln>
        </p:spPr>
      </p:pic>
      <p:sp>
        <p:nvSpPr>
          <p:cNvPr id="271" name="Google Shape;271;p11"/>
          <p:cNvSpPr/>
          <p:nvPr/>
        </p:nvSpPr>
        <p:spPr>
          <a:xfrm>
            <a:off x="428625" y="528638"/>
            <a:ext cx="8286750" cy="312539"/>
          </a:xfrm>
          <a:prstGeom prst="rect">
            <a:avLst/>
          </a:prstGeom>
          <a:noFill/>
          <a:ln>
            <a:noFill/>
          </a:ln>
        </p:spPr>
        <p:txBody>
          <a:bodyPr anchorCtr="0" anchor="t" bIns="0" lIns="0" spcFirstLastPara="1" rIns="0" wrap="square" tIns="0">
            <a:spAutoFit/>
          </a:bodyPr>
          <a:lstStyle/>
          <a:p>
            <a:pPr indent="0" lvl="0" marL="0" marR="0" rtl="0" algn="l">
              <a:lnSpc>
                <a:spcPct val="137328"/>
              </a:lnSpc>
              <a:spcBef>
                <a:spcPts val="0"/>
              </a:spcBef>
              <a:spcAft>
                <a:spcPts val="0"/>
              </a:spcAft>
              <a:buClr>
                <a:srgbClr val="0066CC"/>
              </a:buClr>
              <a:buSzPts val="1602"/>
              <a:buFont typeface="Calibri"/>
              <a:buNone/>
            </a:pPr>
            <a:r>
              <a:rPr b="1" i="0" lang="en-US" sz="1602" u="none" cap="none" strike="noStrike">
                <a:solidFill>
                  <a:srgbClr val="0066CC"/>
                </a:solidFill>
                <a:latin typeface="Calibri"/>
                <a:ea typeface="Calibri"/>
                <a:cs typeface="Calibri"/>
                <a:sym typeface="Calibri"/>
              </a:rPr>
              <a:t>AI and Politics: Regulation</a:t>
            </a:r>
            <a:endParaRPr b="0" i="0" sz="1602" u="none" cap="none" strike="noStrike">
              <a:solidFill>
                <a:schemeClr val="dk1"/>
              </a:solidFill>
              <a:latin typeface="Calibri"/>
              <a:ea typeface="Calibri"/>
              <a:cs typeface="Calibri"/>
              <a:sym typeface="Calibri"/>
            </a:endParaRPr>
          </a:p>
        </p:txBody>
      </p:sp>
      <p:sp>
        <p:nvSpPr>
          <p:cNvPr id="272" name="Google Shape;272;p11"/>
          <p:cNvSpPr/>
          <p:nvPr/>
        </p:nvSpPr>
        <p:spPr>
          <a:xfrm>
            <a:off x="428625" y="1198364"/>
            <a:ext cx="4852057" cy="155377"/>
          </a:xfrm>
          <a:prstGeom prst="rect">
            <a:avLst/>
          </a:prstGeom>
          <a:noFill/>
          <a:ln>
            <a:noFill/>
          </a:ln>
        </p:spPr>
        <p:txBody>
          <a:bodyPr anchorCtr="0" anchor="t" bIns="0" lIns="0" spcFirstLastPara="1" rIns="0" wrap="square" tIns="0">
            <a:spAutoFit/>
          </a:bodyPr>
          <a:lstStyle/>
          <a:p>
            <a:pPr indent="0" lvl="0" marL="0" marR="0" rtl="0" algn="l">
              <a:lnSpc>
                <a:spcPct val="140306"/>
              </a:lnSpc>
              <a:spcBef>
                <a:spcPts val="0"/>
              </a:spcBef>
              <a:spcAft>
                <a:spcPts val="0"/>
              </a:spcAft>
              <a:buClr>
                <a:srgbClr val="0066CC"/>
              </a:buClr>
              <a:buSzPts val="784"/>
              <a:buFont typeface="Calibri"/>
              <a:buNone/>
            </a:pPr>
            <a:r>
              <a:rPr b="1" i="0" lang="en-US" sz="784" u="none" cap="none" strike="noStrike">
                <a:solidFill>
                  <a:srgbClr val="0066CC"/>
                </a:solidFill>
                <a:latin typeface="Calibri"/>
                <a:ea typeface="Calibri"/>
                <a:cs typeface="Calibri"/>
                <a:sym typeface="Calibri"/>
              </a:rPr>
              <a:t>The Core Debate</a:t>
            </a:r>
            <a:endParaRPr b="0" i="0" sz="784" u="none" cap="none" strike="noStrike">
              <a:solidFill>
                <a:schemeClr val="dk1"/>
              </a:solidFill>
              <a:latin typeface="Calibri"/>
              <a:ea typeface="Calibri"/>
              <a:cs typeface="Calibri"/>
              <a:sym typeface="Calibri"/>
            </a:endParaRPr>
          </a:p>
        </p:txBody>
      </p:sp>
      <p:sp>
        <p:nvSpPr>
          <p:cNvPr id="273" name="Google Shape;273;p11"/>
          <p:cNvSpPr/>
          <p:nvPr/>
        </p:nvSpPr>
        <p:spPr>
          <a:xfrm>
            <a:off x="428625" y="1439466"/>
            <a:ext cx="4852057" cy="365727"/>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Regulation can make AI develop </a:t>
            </a:r>
            <a:r>
              <a:rPr b="1" i="0" lang="en-US" sz="784" u="none" cap="none" strike="noStrike">
                <a:solidFill>
                  <a:srgbClr val="FF6B35"/>
                </a:solidFill>
                <a:latin typeface="Calibri"/>
                <a:ea typeface="Calibri"/>
                <a:cs typeface="Calibri"/>
                <a:sym typeface="Calibri"/>
              </a:rPr>
              <a:t>faster or slower</a:t>
            </a:r>
            <a:r>
              <a:rPr b="0" i="0" lang="en-US" sz="834" u="none" cap="none" strike="noStrike">
                <a:solidFill>
                  <a:srgbClr val="333333"/>
                </a:solidFill>
                <a:latin typeface="Calibri"/>
                <a:ea typeface="Calibri"/>
                <a:cs typeface="Calibri"/>
                <a:sym typeface="Calibri"/>
              </a:rPr>
              <a:t>. Policymakers face a fundamental choice: should they accelerate AI innovation or implement safety guardrails?</a:t>
            </a:r>
            <a:endParaRPr b="0" i="0" sz="834" u="none" cap="none" strike="noStrike">
              <a:solidFill>
                <a:schemeClr val="dk1"/>
              </a:solidFill>
              <a:latin typeface="Calibri"/>
              <a:ea typeface="Calibri"/>
              <a:cs typeface="Calibri"/>
              <a:sym typeface="Calibri"/>
            </a:endParaRPr>
          </a:p>
        </p:txBody>
      </p:sp>
      <p:sp>
        <p:nvSpPr>
          <p:cNvPr id="274" name="Google Shape;274;p11"/>
          <p:cNvSpPr/>
          <p:nvPr/>
        </p:nvSpPr>
        <p:spPr>
          <a:xfrm>
            <a:off x="428625" y="1962355"/>
            <a:ext cx="4852057" cy="782241"/>
          </a:xfrm>
          <a:prstGeom prst="rect">
            <a:avLst/>
          </a:prstGeom>
          <a:solidFill>
            <a:srgbClr val="F0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1"/>
          <p:cNvSpPr/>
          <p:nvPr/>
        </p:nvSpPr>
        <p:spPr>
          <a:xfrm>
            <a:off x="428625" y="1962355"/>
            <a:ext cx="28575" cy="782241"/>
          </a:xfrm>
          <a:prstGeom prst="rect">
            <a:avLst/>
          </a:prstGeom>
          <a:solidFill>
            <a:srgbClr val="FF6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1"/>
          <p:cNvSpPr/>
          <p:nvPr/>
        </p:nvSpPr>
        <p:spPr>
          <a:xfrm>
            <a:off x="557213" y="2090942"/>
            <a:ext cx="4594882" cy="146447"/>
          </a:xfrm>
          <a:prstGeom prst="rect">
            <a:avLst/>
          </a:prstGeom>
          <a:noFill/>
          <a:ln>
            <a:noFill/>
          </a:ln>
        </p:spPr>
        <p:txBody>
          <a:bodyPr anchorCtr="0" anchor="t" bIns="0" lIns="0" spcFirstLastPara="1" rIns="0" wrap="square" tIns="0">
            <a:spAutoFit/>
          </a:bodyPr>
          <a:lstStyle/>
          <a:p>
            <a:pPr indent="0" lvl="0" marL="0" marR="0" rtl="0" algn="l">
              <a:lnSpc>
                <a:spcPct val="136239"/>
              </a:lnSpc>
              <a:spcBef>
                <a:spcPts val="0"/>
              </a:spcBef>
              <a:spcAft>
                <a:spcPts val="0"/>
              </a:spcAft>
              <a:buClr>
                <a:srgbClr val="0066CC"/>
              </a:buClr>
              <a:buSzPts val="734"/>
              <a:buFont typeface="Calibri"/>
              <a:buNone/>
            </a:pPr>
            <a:r>
              <a:rPr b="1" i="0" lang="en-US" sz="734" u="none" cap="none" strike="noStrike">
                <a:solidFill>
                  <a:srgbClr val="0066CC"/>
                </a:solidFill>
                <a:latin typeface="Calibri"/>
                <a:ea typeface="Calibri"/>
                <a:cs typeface="Calibri"/>
                <a:sym typeface="Calibri"/>
              </a:rPr>
              <a:t>Acceleration Approach</a:t>
            </a:r>
            <a:endParaRPr b="0" i="0" sz="734" u="none" cap="none" strike="noStrike">
              <a:solidFill>
                <a:schemeClr val="dk1"/>
              </a:solidFill>
              <a:latin typeface="Calibri"/>
              <a:ea typeface="Calibri"/>
              <a:cs typeface="Calibri"/>
              <a:sym typeface="Calibri"/>
            </a:endParaRPr>
          </a:p>
        </p:txBody>
      </p:sp>
      <p:sp>
        <p:nvSpPr>
          <p:cNvPr id="277" name="Google Shape;277;p11"/>
          <p:cNvSpPr/>
          <p:nvPr/>
        </p:nvSpPr>
        <p:spPr>
          <a:xfrm>
            <a:off x="557213" y="2294539"/>
            <a:ext cx="4594882" cy="321469"/>
          </a:xfrm>
          <a:prstGeom prst="rect">
            <a:avLst/>
          </a:prstGeom>
          <a:noFill/>
          <a:ln>
            <a:noFill/>
          </a:ln>
        </p:spPr>
        <p:txBody>
          <a:bodyPr anchorCtr="0" anchor="t" bIns="0" lIns="0" spcFirstLastPara="1" rIns="0" wrap="square" tIns="0">
            <a:spAutoFit/>
          </a:bodyPr>
          <a:lstStyle/>
          <a:p>
            <a:pPr indent="0" lvl="0" marL="0" marR="0" rtl="0" algn="l">
              <a:lnSpc>
                <a:spcPct val="166666"/>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Policies that promote innovation, funding, and open access to data and models. This approach prioritizes economic growth and technological leadership.</a:t>
            </a:r>
            <a:endParaRPr b="0" i="0" sz="780" u="none" cap="none" strike="noStrike">
              <a:solidFill>
                <a:schemeClr val="dk1"/>
              </a:solidFill>
              <a:latin typeface="Calibri"/>
              <a:ea typeface="Calibri"/>
              <a:cs typeface="Calibri"/>
              <a:sym typeface="Calibri"/>
            </a:endParaRPr>
          </a:p>
        </p:txBody>
      </p:sp>
      <p:sp>
        <p:nvSpPr>
          <p:cNvPr id="278" name="Google Shape;278;p11"/>
          <p:cNvSpPr/>
          <p:nvPr/>
        </p:nvSpPr>
        <p:spPr>
          <a:xfrm>
            <a:off x="428625" y="2901758"/>
            <a:ext cx="4852057" cy="782241"/>
          </a:xfrm>
          <a:prstGeom prst="rect">
            <a:avLst/>
          </a:prstGeom>
          <a:solidFill>
            <a:srgbClr val="F0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a:off x="428625" y="2901758"/>
            <a:ext cx="28575" cy="782241"/>
          </a:xfrm>
          <a:prstGeom prst="rect">
            <a:avLst/>
          </a:prstGeom>
          <a:solidFill>
            <a:srgbClr val="FF6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1"/>
          <p:cNvSpPr/>
          <p:nvPr/>
        </p:nvSpPr>
        <p:spPr>
          <a:xfrm>
            <a:off x="557213" y="3030345"/>
            <a:ext cx="4594882" cy="146447"/>
          </a:xfrm>
          <a:prstGeom prst="rect">
            <a:avLst/>
          </a:prstGeom>
          <a:noFill/>
          <a:ln>
            <a:noFill/>
          </a:ln>
        </p:spPr>
        <p:txBody>
          <a:bodyPr anchorCtr="0" anchor="t" bIns="0" lIns="0" spcFirstLastPara="1" rIns="0" wrap="square" tIns="0">
            <a:spAutoFit/>
          </a:bodyPr>
          <a:lstStyle/>
          <a:p>
            <a:pPr indent="0" lvl="0" marL="0" marR="0" rtl="0" algn="l">
              <a:lnSpc>
                <a:spcPct val="136239"/>
              </a:lnSpc>
              <a:spcBef>
                <a:spcPts val="0"/>
              </a:spcBef>
              <a:spcAft>
                <a:spcPts val="0"/>
              </a:spcAft>
              <a:buClr>
                <a:srgbClr val="0066CC"/>
              </a:buClr>
              <a:buSzPts val="734"/>
              <a:buFont typeface="Calibri"/>
              <a:buNone/>
            </a:pPr>
            <a:r>
              <a:rPr b="1" i="0" lang="en-US" sz="734" u="none" cap="none" strike="noStrike">
                <a:solidFill>
                  <a:srgbClr val="0066CC"/>
                </a:solidFill>
                <a:latin typeface="Calibri"/>
                <a:ea typeface="Calibri"/>
                <a:cs typeface="Calibri"/>
                <a:sym typeface="Calibri"/>
              </a:rPr>
              <a:t>Deceleration/Safety Approach</a:t>
            </a:r>
            <a:endParaRPr b="0" i="0" sz="734" u="none" cap="none" strike="noStrike">
              <a:solidFill>
                <a:schemeClr val="dk1"/>
              </a:solidFill>
              <a:latin typeface="Calibri"/>
              <a:ea typeface="Calibri"/>
              <a:cs typeface="Calibri"/>
              <a:sym typeface="Calibri"/>
            </a:endParaRPr>
          </a:p>
        </p:txBody>
      </p:sp>
      <p:sp>
        <p:nvSpPr>
          <p:cNvPr id="281" name="Google Shape;281;p11"/>
          <p:cNvSpPr/>
          <p:nvPr/>
        </p:nvSpPr>
        <p:spPr>
          <a:xfrm>
            <a:off x="557213" y="3233942"/>
            <a:ext cx="4594882" cy="321469"/>
          </a:xfrm>
          <a:prstGeom prst="rect">
            <a:avLst/>
          </a:prstGeom>
          <a:noFill/>
          <a:ln>
            <a:noFill/>
          </a:ln>
        </p:spPr>
        <p:txBody>
          <a:bodyPr anchorCtr="0" anchor="t" bIns="0" lIns="0" spcFirstLastPara="1" rIns="0" wrap="square" tIns="0">
            <a:spAutoFit/>
          </a:bodyPr>
          <a:lstStyle/>
          <a:p>
            <a:pPr indent="0" lvl="0" marL="0" marR="0" rtl="0" algn="l">
              <a:lnSpc>
                <a:spcPct val="166666"/>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Policies that impose safety guardrails, ethical guidelines, and licensing requirements. This approach prioritizes risk mitigation and societal protection.</a:t>
            </a:r>
            <a:endParaRPr b="0" i="0" sz="780" u="none" cap="none" strike="noStrike">
              <a:solidFill>
                <a:schemeClr val="dk1"/>
              </a:solidFill>
              <a:latin typeface="Calibri"/>
              <a:ea typeface="Calibri"/>
              <a:cs typeface="Calibri"/>
              <a:sym typeface="Calibri"/>
            </a:endParaRPr>
          </a:p>
        </p:txBody>
      </p:sp>
      <p:sp>
        <p:nvSpPr>
          <p:cNvPr id="282" name="Google Shape;282;p11"/>
          <p:cNvSpPr/>
          <p:nvPr/>
        </p:nvSpPr>
        <p:spPr>
          <a:xfrm>
            <a:off x="428625" y="3841161"/>
            <a:ext cx="4852057" cy="155377"/>
          </a:xfrm>
          <a:prstGeom prst="rect">
            <a:avLst/>
          </a:prstGeom>
          <a:noFill/>
          <a:ln>
            <a:noFill/>
          </a:ln>
        </p:spPr>
        <p:txBody>
          <a:bodyPr anchorCtr="0" anchor="t" bIns="0" lIns="0" spcFirstLastPara="1" rIns="0" wrap="square" tIns="0">
            <a:spAutoFit/>
          </a:bodyPr>
          <a:lstStyle/>
          <a:p>
            <a:pPr indent="0" lvl="0" marL="0" marR="0" rtl="0" algn="l">
              <a:lnSpc>
                <a:spcPct val="140306"/>
              </a:lnSpc>
              <a:spcBef>
                <a:spcPts val="0"/>
              </a:spcBef>
              <a:spcAft>
                <a:spcPts val="0"/>
              </a:spcAft>
              <a:buClr>
                <a:srgbClr val="0066CC"/>
              </a:buClr>
              <a:buSzPts val="784"/>
              <a:buFont typeface="Calibri"/>
              <a:buNone/>
            </a:pPr>
            <a:r>
              <a:rPr b="1" i="0" lang="en-US" sz="784" u="none" cap="none" strike="noStrike">
                <a:solidFill>
                  <a:srgbClr val="0066CC"/>
                </a:solidFill>
                <a:latin typeface="Calibri"/>
                <a:ea typeface="Calibri"/>
                <a:cs typeface="Calibri"/>
                <a:sym typeface="Calibri"/>
              </a:rPr>
              <a:t>Key Considerations</a:t>
            </a:r>
            <a:endParaRPr b="0" i="0" sz="784" u="none" cap="none" strike="noStrike">
              <a:solidFill>
                <a:schemeClr val="dk1"/>
              </a:solidFill>
              <a:latin typeface="Calibri"/>
              <a:ea typeface="Calibri"/>
              <a:cs typeface="Calibri"/>
              <a:sym typeface="Calibri"/>
            </a:endParaRPr>
          </a:p>
        </p:txBody>
      </p:sp>
      <p:sp>
        <p:nvSpPr>
          <p:cNvPr id="283" name="Google Shape;283;p11"/>
          <p:cNvSpPr/>
          <p:nvPr/>
        </p:nvSpPr>
        <p:spPr>
          <a:xfrm>
            <a:off x="428625" y="4082262"/>
            <a:ext cx="4852057" cy="548590"/>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Policymakers must weigh the benefits of </a:t>
            </a:r>
            <a:r>
              <a:rPr b="1" i="0" lang="en-US" sz="784" u="none" cap="none" strike="noStrike">
                <a:solidFill>
                  <a:srgbClr val="FF6B35"/>
                </a:solidFill>
                <a:latin typeface="Calibri"/>
                <a:ea typeface="Calibri"/>
                <a:cs typeface="Calibri"/>
                <a:sym typeface="Calibri"/>
              </a:rPr>
              <a:t>acceleration</a:t>
            </a:r>
            <a:r>
              <a:rPr b="0" i="0" lang="en-US" sz="834" u="none" cap="none" strike="noStrike">
                <a:solidFill>
                  <a:srgbClr val="333333"/>
                </a:solidFill>
                <a:latin typeface="Calibri"/>
                <a:ea typeface="Calibri"/>
                <a:cs typeface="Calibri"/>
                <a:sym typeface="Calibri"/>
              </a:rPr>
              <a:t> (economic growth, technological leadership) against the risks that necessitate </a:t>
            </a:r>
            <a:r>
              <a:rPr b="1" i="0" lang="en-US" sz="784" u="none" cap="none" strike="noStrike">
                <a:solidFill>
                  <a:srgbClr val="FF6B35"/>
                </a:solidFill>
                <a:latin typeface="Calibri"/>
                <a:ea typeface="Calibri"/>
                <a:cs typeface="Calibri"/>
                <a:sym typeface="Calibri"/>
              </a:rPr>
              <a:t>deceleration</a:t>
            </a:r>
            <a:r>
              <a:rPr b="0" i="0" lang="en-US" sz="834" u="none" cap="none" strike="noStrike">
                <a:solidFill>
                  <a:srgbClr val="333333"/>
                </a:solidFill>
                <a:latin typeface="Calibri"/>
                <a:ea typeface="Calibri"/>
                <a:cs typeface="Calibri"/>
                <a:sym typeface="Calibri"/>
              </a:rPr>
              <a:t> (safety, misuse, societal impact).</a:t>
            </a:r>
            <a:endParaRPr b="0" i="0" sz="834" u="none" cap="none" strike="noStrike">
              <a:solidFill>
                <a:schemeClr val="dk1"/>
              </a:solidFill>
              <a:latin typeface="Calibri"/>
              <a:ea typeface="Calibri"/>
              <a:cs typeface="Calibri"/>
              <a:sym typeface="Calibri"/>
            </a:endParaRPr>
          </a:p>
        </p:txBody>
      </p:sp>
      <p:sp>
        <p:nvSpPr>
          <p:cNvPr id="284" name="Google Shape;284;p11"/>
          <p:cNvSpPr/>
          <p:nvPr/>
        </p:nvSpPr>
        <p:spPr>
          <a:xfrm>
            <a:off x="428638" y="4551940"/>
            <a:ext cx="4852200" cy="155400"/>
          </a:xfrm>
          <a:prstGeom prst="rect">
            <a:avLst/>
          </a:prstGeom>
          <a:noFill/>
          <a:ln>
            <a:noFill/>
          </a:ln>
        </p:spPr>
        <p:txBody>
          <a:bodyPr anchorCtr="0" anchor="t" bIns="0" lIns="0" spcFirstLastPara="1" rIns="0" wrap="square" tIns="0">
            <a:spAutoFit/>
          </a:bodyPr>
          <a:lstStyle/>
          <a:p>
            <a:pPr indent="0" lvl="0" marL="0" marR="0" rtl="0" algn="l">
              <a:lnSpc>
                <a:spcPct val="140306"/>
              </a:lnSpc>
              <a:spcBef>
                <a:spcPts val="0"/>
              </a:spcBef>
              <a:spcAft>
                <a:spcPts val="0"/>
              </a:spcAft>
              <a:buClr>
                <a:srgbClr val="0066CC"/>
              </a:buClr>
              <a:buSzPts val="784"/>
              <a:buFont typeface="Calibri"/>
              <a:buNone/>
            </a:pPr>
            <a:r>
              <a:rPr b="1" i="0" lang="en-US" sz="784" u="none" cap="none" strike="noStrike">
                <a:solidFill>
                  <a:srgbClr val="0066CC"/>
                </a:solidFill>
                <a:latin typeface="Calibri"/>
                <a:ea typeface="Calibri"/>
                <a:cs typeface="Calibri"/>
                <a:sym typeface="Calibri"/>
              </a:rPr>
              <a:t>Political Implications</a:t>
            </a:r>
            <a:endParaRPr b="0" i="0" sz="784" u="none" cap="none" strike="noStrike">
              <a:solidFill>
                <a:schemeClr val="dk1"/>
              </a:solidFill>
              <a:latin typeface="Calibri"/>
              <a:ea typeface="Calibri"/>
              <a:cs typeface="Calibri"/>
              <a:sym typeface="Calibri"/>
            </a:endParaRPr>
          </a:p>
        </p:txBody>
      </p:sp>
      <p:sp>
        <p:nvSpPr>
          <p:cNvPr id="285" name="Google Shape;285;p11"/>
          <p:cNvSpPr/>
          <p:nvPr/>
        </p:nvSpPr>
        <p:spPr>
          <a:xfrm>
            <a:off x="428650" y="4716541"/>
            <a:ext cx="4852200" cy="365700"/>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The regulatory choices made today will shape the future of technology, the global economy, and democratic societies for decades to come.</a:t>
            </a:r>
            <a:endParaRPr b="0" i="0" sz="834" u="none" cap="none" strike="noStrike">
              <a:solidFill>
                <a:schemeClr val="dk1"/>
              </a:solidFill>
              <a:latin typeface="Calibri"/>
              <a:ea typeface="Calibri"/>
              <a:cs typeface="Calibri"/>
              <a:sym typeface="Calibri"/>
            </a:endParaRPr>
          </a:p>
        </p:txBody>
      </p:sp>
      <p:pic>
        <p:nvPicPr>
          <p:cNvPr descr="preencoded.png" id="286" name="Google Shape;286;p11"/>
          <p:cNvPicPr preferRelativeResize="0"/>
          <p:nvPr/>
        </p:nvPicPr>
        <p:blipFill rotWithShape="1">
          <a:blip r:embed="rId4">
            <a:alphaModFix/>
          </a:blip>
          <a:srcRect b="0" l="0" r="0" t="0"/>
          <a:stretch/>
        </p:blipFill>
        <p:spPr>
          <a:xfrm>
            <a:off x="5735182" y="1221714"/>
            <a:ext cx="3148943" cy="22635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descr="preencoded.png" id="292" name="Google Shape;292;p12"/>
          <p:cNvPicPr preferRelativeResize="0"/>
          <p:nvPr/>
        </p:nvPicPr>
        <p:blipFill rotWithShape="1">
          <a:blip r:embed="rId3">
            <a:alphaModFix/>
          </a:blip>
          <a:srcRect b="0" l="0" r="0" t="0"/>
          <a:stretch/>
        </p:blipFill>
        <p:spPr>
          <a:xfrm>
            <a:off x="0" y="0"/>
            <a:ext cx="9144000" cy="5291007"/>
          </a:xfrm>
          <a:prstGeom prst="rect">
            <a:avLst/>
          </a:prstGeom>
          <a:noFill/>
          <a:ln>
            <a:noFill/>
          </a:ln>
        </p:spPr>
      </p:pic>
      <p:sp>
        <p:nvSpPr>
          <p:cNvPr id="293" name="Google Shape;293;p12"/>
          <p:cNvSpPr/>
          <p:nvPr/>
        </p:nvSpPr>
        <p:spPr>
          <a:xfrm>
            <a:off x="428625" y="528638"/>
            <a:ext cx="8286750" cy="312539"/>
          </a:xfrm>
          <a:prstGeom prst="rect">
            <a:avLst/>
          </a:prstGeom>
          <a:noFill/>
          <a:ln>
            <a:noFill/>
          </a:ln>
        </p:spPr>
        <p:txBody>
          <a:bodyPr anchorCtr="0" anchor="t" bIns="0" lIns="0" spcFirstLastPara="1" rIns="0" wrap="square" tIns="0">
            <a:spAutoFit/>
          </a:bodyPr>
          <a:lstStyle/>
          <a:p>
            <a:pPr indent="0" lvl="0" marL="0" marR="0" rtl="0" algn="l">
              <a:lnSpc>
                <a:spcPct val="137328"/>
              </a:lnSpc>
              <a:spcBef>
                <a:spcPts val="0"/>
              </a:spcBef>
              <a:spcAft>
                <a:spcPts val="0"/>
              </a:spcAft>
              <a:buClr>
                <a:srgbClr val="0066CC"/>
              </a:buClr>
              <a:buSzPts val="1602"/>
              <a:buFont typeface="Calibri"/>
              <a:buNone/>
            </a:pPr>
            <a:r>
              <a:rPr b="1" i="0" lang="en-US" sz="1602" u="none" cap="none" strike="noStrike">
                <a:solidFill>
                  <a:srgbClr val="0066CC"/>
                </a:solidFill>
                <a:latin typeface="Calibri"/>
                <a:ea typeface="Calibri"/>
                <a:cs typeface="Calibri"/>
                <a:sym typeface="Calibri"/>
              </a:rPr>
              <a:t>Conclusion: The Political Future of AI</a:t>
            </a:r>
            <a:endParaRPr b="0" i="0" sz="1602" u="none" cap="none" strike="noStrike">
              <a:solidFill>
                <a:schemeClr val="dk1"/>
              </a:solidFill>
              <a:latin typeface="Calibri"/>
              <a:ea typeface="Calibri"/>
              <a:cs typeface="Calibri"/>
              <a:sym typeface="Calibri"/>
            </a:endParaRPr>
          </a:p>
        </p:txBody>
      </p:sp>
      <p:sp>
        <p:nvSpPr>
          <p:cNvPr id="294" name="Google Shape;294;p12"/>
          <p:cNvSpPr/>
          <p:nvPr/>
        </p:nvSpPr>
        <p:spPr>
          <a:xfrm>
            <a:off x="428625" y="1198364"/>
            <a:ext cx="4686300" cy="135731"/>
          </a:xfrm>
          <a:prstGeom prst="rect">
            <a:avLst/>
          </a:prstGeom>
          <a:noFill/>
          <a:ln>
            <a:noFill/>
          </a:ln>
        </p:spPr>
        <p:txBody>
          <a:bodyPr anchorCtr="0" anchor="t" bIns="0" lIns="0" spcFirstLastPara="1" rIns="0" wrap="square" tIns="0">
            <a:spAutoFit/>
          </a:bodyPr>
          <a:lstStyle/>
          <a:p>
            <a:pPr indent="0" lvl="0" marL="0" marR="0" rtl="0" algn="l">
              <a:lnSpc>
                <a:spcPct val="131771"/>
              </a:lnSpc>
              <a:spcBef>
                <a:spcPts val="0"/>
              </a:spcBef>
              <a:spcAft>
                <a:spcPts val="0"/>
              </a:spcAft>
              <a:buClr>
                <a:srgbClr val="FF6B35"/>
              </a:buClr>
              <a:buSzPts val="683"/>
              <a:buFont typeface="Calibri"/>
              <a:buNone/>
            </a:pPr>
            <a:r>
              <a:rPr b="1" i="0" lang="en-US" sz="683" u="none" cap="none" strike="noStrike">
                <a:solidFill>
                  <a:srgbClr val="FF6B35"/>
                </a:solidFill>
                <a:latin typeface="Calibri"/>
                <a:ea typeface="Calibri"/>
                <a:cs typeface="Calibri"/>
                <a:sym typeface="Calibri"/>
              </a:rPr>
              <a:t>Key Takeaway 1</a:t>
            </a:r>
            <a:endParaRPr b="0" i="0" sz="683" u="none" cap="none" strike="noStrike">
              <a:solidFill>
                <a:schemeClr val="dk1"/>
              </a:solidFill>
              <a:latin typeface="Calibri"/>
              <a:ea typeface="Calibri"/>
              <a:cs typeface="Calibri"/>
              <a:sym typeface="Calibri"/>
            </a:endParaRPr>
          </a:p>
        </p:txBody>
      </p:sp>
      <p:sp>
        <p:nvSpPr>
          <p:cNvPr id="295" name="Google Shape;295;p12"/>
          <p:cNvSpPr/>
          <p:nvPr/>
        </p:nvSpPr>
        <p:spPr>
          <a:xfrm>
            <a:off x="428625" y="1419820"/>
            <a:ext cx="4686300" cy="175022"/>
          </a:xfrm>
          <a:prstGeom prst="rect">
            <a:avLst/>
          </a:prstGeom>
          <a:noFill/>
          <a:ln>
            <a:noFill/>
          </a:ln>
        </p:spPr>
        <p:txBody>
          <a:bodyPr anchorCtr="0" anchor="t" bIns="0" lIns="0" spcFirstLastPara="1" rIns="0" wrap="square" tIns="0">
            <a:spAutoFit/>
          </a:bodyPr>
          <a:lstStyle/>
          <a:p>
            <a:pPr indent="0" lvl="0" marL="0" marR="0" rtl="0" algn="l">
              <a:lnSpc>
                <a:spcPct val="135593"/>
              </a:lnSpc>
              <a:spcBef>
                <a:spcPts val="0"/>
              </a:spcBef>
              <a:spcAft>
                <a:spcPts val="0"/>
              </a:spcAft>
              <a:buClr>
                <a:srgbClr val="0066CC"/>
              </a:buClr>
              <a:buSzPts val="885"/>
              <a:buFont typeface="Calibri"/>
              <a:buNone/>
            </a:pPr>
            <a:r>
              <a:rPr b="1" i="0" lang="en-US" sz="885" u="none" cap="none" strike="noStrike">
                <a:solidFill>
                  <a:srgbClr val="0066CC"/>
                </a:solidFill>
                <a:latin typeface="Calibri"/>
                <a:ea typeface="Calibri"/>
                <a:cs typeface="Calibri"/>
                <a:sym typeface="Calibri"/>
              </a:rPr>
              <a:t>AI is a Fundamental Shift</a:t>
            </a:r>
            <a:endParaRPr b="0" i="0" sz="885" u="none" cap="none" strike="noStrike">
              <a:solidFill>
                <a:schemeClr val="dk1"/>
              </a:solidFill>
              <a:latin typeface="Calibri"/>
              <a:ea typeface="Calibri"/>
              <a:cs typeface="Calibri"/>
              <a:sym typeface="Calibri"/>
            </a:endParaRPr>
          </a:p>
        </p:txBody>
      </p:sp>
      <p:sp>
        <p:nvSpPr>
          <p:cNvPr id="296" name="Google Shape;296;p12"/>
          <p:cNvSpPr/>
          <p:nvPr/>
        </p:nvSpPr>
        <p:spPr>
          <a:xfrm>
            <a:off x="428625" y="1680567"/>
            <a:ext cx="4686300" cy="342900"/>
          </a:xfrm>
          <a:prstGeom prst="rect">
            <a:avLst/>
          </a:prstGeom>
          <a:noFill/>
          <a:ln>
            <a:noFill/>
          </a:ln>
        </p:spPr>
        <p:txBody>
          <a:bodyPr anchorCtr="0" anchor="t" bIns="0" lIns="0" spcFirstLastPara="1" rIns="0" wrap="square" tIns="0">
            <a:spAutoFit/>
          </a:bodyPr>
          <a:lstStyle/>
          <a:p>
            <a:pPr indent="0" lvl="0" marL="0" marR="0" rtl="0" algn="l">
              <a:lnSpc>
                <a:spcPct val="179487"/>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AI represents a fundamental transformation in computing, driven by massive datasets and specialized hardware (GPUs). This is not an incremental improvement but a paradigm shift.</a:t>
            </a:r>
            <a:endParaRPr b="0" i="0" sz="780" u="none" cap="none" strike="noStrike">
              <a:solidFill>
                <a:schemeClr val="dk1"/>
              </a:solidFill>
              <a:latin typeface="Calibri"/>
              <a:ea typeface="Calibri"/>
              <a:cs typeface="Calibri"/>
              <a:sym typeface="Calibri"/>
            </a:endParaRPr>
          </a:p>
        </p:txBody>
      </p:sp>
      <p:sp>
        <p:nvSpPr>
          <p:cNvPr id="297" name="Google Shape;297;p12"/>
          <p:cNvSpPr/>
          <p:nvPr/>
        </p:nvSpPr>
        <p:spPr>
          <a:xfrm>
            <a:off x="428625" y="2380655"/>
            <a:ext cx="4686300" cy="135731"/>
          </a:xfrm>
          <a:prstGeom prst="rect">
            <a:avLst/>
          </a:prstGeom>
          <a:noFill/>
          <a:ln>
            <a:noFill/>
          </a:ln>
        </p:spPr>
        <p:txBody>
          <a:bodyPr anchorCtr="0" anchor="t" bIns="0" lIns="0" spcFirstLastPara="1" rIns="0" wrap="square" tIns="0">
            <a:spAutoFit/>
          </a:bodyPr>
          <a:lstStyle/>
          <a:p>
            <a:pPr indent="0" lvl="0" marL="0" marR="0" rtl="0" algn="l">
              <a:lnSpc>
                <a:spcPct val="131771"/>
              </a:lnSpc>
              <a:spcBef>
                <a:spcPts val="0"/>
              </a:spcBef>
              <a:spcAft>
                <a:spcPts val="0"/>
              </a:spcAft>
              <a:buClr>
                <a:srgbClr val="FF6B35"/>
              </a:buClr>
              <a:buSzPts val="683"/>
              <a:buFont typeface="Calibri"/>
              <a:buNone/>
            </a:pPr>
            <a:r>
              <a:rPr b="1" i="0" lang="en-US" sz="683" u="none" cap="none" strike="noStrike">
                <a:solidFill>
                  <a:srgbClr val="FF6B35"/>
                </a:solidFill>
                <a:latin typeface="Calibri"/>
                <a:ea typeface="Calibri"/>
                <a:cs typeface="Calibri"/>
                <a:sym typeface="Calibri"/>
              </a:rPr>
              <a:t>Key Takeaway 2</a:t>
            </a:r>
            <a:endParaRPr b="0" i="0" sz="683" u="none" cap="none" strike="noStrike">
              <a:solidFill>
                <a:schemeClr val="dk1"/>
              </a:solidFill>
              <a:latin typeface="Calibri"/>
              <a:ea typeface="Calibri"/>
              <a:cs typeface="Calibri"/>
              <a:sym typeface="Calibri"/>
            </a:endParaRPr>
          </a:p>
        </p:txBody>
      </p:sp>
      <p:sp>
        <p:nvSpPr>
          <p:cNvPr id="298" name="Google Shape;298;p12"/>
          <p:cNvSpPr/>
          <p:nvPr/>
        </p:nvSpPr>
        <p:spPr>
          <a:xfrm>
            <a:off x="428625" y="2602111"/>
            <a:ext cx="4686300" cy="175022"/>
          </a:xfrm>
          <a:prstGeom prst="rect">
            <a:avLst/>
          </a:prstGeom>
          <a:noFill/>
          <a:ln>
            <a:noFill/>
          </a:ln>
        </p:spPr>
        <p:txBody>
          <a:bodyPr anchorCtr="0" anchor="t" bIns="0" lIns="0" spcFirstLastPara="1" rIns="0" wrap="square" tIns="0">
            <a:spAutoFit/>
          </a:bodyPr>
          <a:lstStyle/>
          <a:p>
            <a:pPr indent="0" lvl="0" marL="0" marR="0" rtl="0" algn="l">
              <a:lnSpc>
                <a:spcPct val="135593"/>
              </a:lnSpc>
              <a:spcBef>
                <a:spcPts val="0"/>
              </a:spcBef>
              <a:spcAft>
                <a:spcPts val="0"/>
              </a:spcAft>
              <a:buClr>
                <a:srgbClr val="0066CC"/>
              </a:buClr>
              <a:buSzPts val="885"/>
              <a:buFont typeface="Calibri"/>
              <a:buNone/>
            </a:pPr>
            <a:r>
              <a:rPr b="1" i="0" lang="en-US" sz="885" u="none" cap="none" strike="noStrike">
                <a:solidFill>
                  <a:srgbClr val="0066CC"/>
                </a:solidFill>
                <a:latin typeface="Calibri"/>
                <a:ea typeface="Calibri"/>
                <a:cs typeface="Calibri"/>
                <a:sym typeface="Calibri"/>
              </a:rPr>
              <a:t>Economic Impact is Profound</a:t>
            </a:r>
            <a:endParaRPr b="0" i="0" sz="885" u="none" cap="none" strike="noStrike">
              <a:solidFill>
                <a:schemeClr val="dk1"/>
              </a:solidFill>
              <a:latin typeface="Calibri"/>
              <a:ea typeface="Calibri"/>
              <a:cs typeface="Calibri"/>
              <a:sym typeface="Calibri"/>
            </a:endParaRPr>
          </a:p>
        </p:txBody>
      </p:sp>
      <p:sp>
        <p:nvSpPr>
          <p:cNvPr id="299" name="Google Shape;299;p12"/>
          <p:cNvSpPr/>
          <p:nvPr/>
        </p:nvSpPr>
        <p:spPr>
          <a:xfrm>
            <a:off x="428625" y="2862858"/>
            <a:ext cx="4686300" cy="342900"/>
          </a:xfrm>
          <a:prstGeom prst="rect">
            <a:avLst/>
          </a:prstGeom>
          <a:noFill/>
          <a:ln>
            <a:noFill/>
          </a:ln>
        </p:spPr>
        <p:txBody>
          <a:bodyPr anchorCtr="0" anchor="t" bIns="0" lIns="0" spcFirstLastPara="1" rIns="0" wrap="square" tIns="0">
            <a:spAutoFit/>
          </a:bodyPr>
          <a:lstStyle/>
          <a:p>
            <a:pPr indent="0" lvl="0" marL="0" marR="0" rtl="0" algn="l">
              <a:lnSpc>
                <a:spcPct val="179487"/>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The economic impact is visible in stock markets, with companies like Nvidia and AMD experiencing dramatic growth. Investment capital is flowing rapidly into AI infrastructure.</a:t>
            </a:r>
            <a:endParaRPr b="0" i="0" sz="780" u="none" cap="none" strike="noStrike">
              <a:solidFill>
                <a:schemeClr val="dk1"/>
              </a:solidFill>
              <a:latin typeface="Calibri"/>
              <a:ea typeface="Calibri"/>
              <a:cs typeface="Calibri"/>
              <a:sym typeface="Calibri"/>
            </a:endParaRPr>
          </a:p>
        </p:txBody>
      </p:sp>
      <p:sp>
        <p:nvSpPr>
          <p:cNvPr id="300" name="Google Shape;300;p12"/>
          <p:cNvSpPr/>
          <p:nvPr/>
        </p:nvSpPr>
        <p:spPr>
          <a:xfrm>
            <a:off x="428625" y="3562945"/>
            <a:ext cx="4686300" cy="135731"/>
          </a:xfrm>
          <a:prstGeom prst="rect">
            <a:avLst/>
          </a:prstGeom>
          <a:noFill/>
          <a:ln>
            <a:noFill/>
          </a:ln>
        </p:spPr>
        <p:txBody>
          <a:bodyPr anchorCtr="0" anchor="t" bIns="0" lIns="0" spcFirstLastPara="1" rIns="0" wrap="square" tIns="0">
            <a:spAutoFit/>
          </a:bodyPr>
          <a:lstStyle/>
          <a:p>
            <a:pPr indent="0" lvl="0" marL="0" marR="0" rtl="0" algn="l">
              <a:lnSpc>
                <a:spcPct val="131771"/>
              </a:lnSpc>
              <a:spcBef>
                <a:spcPts val="0"/>
              </a:spcBef>
              <a:spcAft>
                <a:spcPts val="0"/>
              </a:spcAft>
              <a:buClr>
                <a:srgbClr val="FF6B35"/>
              </a:buClr>
              <a:buSzPts val="683"/>
              <a:buFont typeface="Calibri"/>
              <a:buNone/>
            </a:pPr>
            <a:r>
              <a:rPr b="1" i="0" lang="en-US" sz="683" u="none" cap="none" strike="noStrike">
                <a:solidFill>
                  <a:srgbClr val="FF6B35"/>
                </a:solidFill>
                <a:latin typeface="Calibri"/>
                <a:ea typeface="Calibri"/>
                <a:cs typeface="Calibri"/>
                <a:sym typeface="Calibri"/>
              </a:rPr>
              <a:t>Key Takeaway 3</a:t>
            </a:r>
            <a:endParaRPr b="0" i="0" sz="683" u="none" cap="none" strike="noStrike">
              <a:solidFill>
                <a:schemeClr val="dk1"/>
              </a:solidFill>
              <a:latin typeface="Calibri"/>
              <a:ea typeface="Calibri"/>
              <a:cs typeface="Calibri"/>
              <a:sym typeface="Calibri"/>
            </a:endParaRPr>
          </a:p>
        </p:txBody>
      </p:sp>
      <p:sp>
        <p:nvSpPr>
          <p:cNvPr id="301" name="Google Shape;301;p12"/>
          <p:cNvSpPr/>
          <p:nvPr/>
        </p:nvSpPr>
        <p:spPr>
          <a:xfrm>
            <a:off x="428625" y="3784402"/>
            <a:ext cx="4686300" cy="175022"/>
          </a:xfrm>
          <a:prstGeom prst="rect">
            <a:avLst/>
          </a:prstGeom>
          <a:noFill/>
          <a:ln>
            <a:noFill/>
          </a:ln>
        </p:spPr>
        <p:txBody>
          <a:bodyPr anchorCtr="0" anchor="t" bIns="0" lIns="0" spcFirstLastPara="1" rIns="0" wrap="square" tIns="0">
            <a:spAutoFit/>
          </a:bodyPr>
          <a:lstStyle/>
          <a:p>
            <a:pPr indent="0" lvl="0" marL="0" marR="0" rtl="0" algn="l">
              <a:lnSpc>
                <a:spcPct val="135593"/>
              </a:lnSpc>
              <a:spcBef>
                <a:spcPts val="0"/>
              </a:spcBef>
              <a:spcAft>
                <a:spcPts val="0"/>
              </a:spcAft>
              <a:buClr>
                <a:srgbClr val="0066CC"/>
              </a:buClr>
              <a:buSzPts val="885"/>
              <a:buFont typeface="Calibri"/>
              <a:buNone/>
            </a:pPr>
            <a:r>
              <a:rPr b="1" i="0" lang="en-US" sz="885" u="none" cap="none" strike="noStrike">
                <a:solidFill>
                  <a:srgbClr val="0066CC"/>
                </a:solidFill>
                <a:latin typeface="Calibri"/>
                <a:ea typeface="Calibri"/>
                <a:cs typeface="Calibri"/>
                <a:sym typeface="Calibri"/>
              </a:rPr>
              <a:t>Four Political Pillars</a:t>
            </a:r>
            <a:endParaRPr b="0" i="0" sz="885" u="none" cap="none" strike="noStrike">
              <a:solidFill>
                <a:schemeClr val="dk1"/>
              </a:solidFill>
              <a:latin typeface="Calibri"/>
              <a:ea typeface="Calibri"/>
              <a:cs typeface="Calibri"/>
              <a:sym typeface="Calibri"/>
            </a:endParaRPr>
          </a:p>
        </p:txBody>
      </p:sp>
      <p:sp>
        <p:nvSpPr>
          <p:cNvPr id="302" name="Google Shape;302;p12"/>
          <p:cNvSpPr/>
          <p:nvPr/>
        </p:nvSpPr>
        <p:spPr>
          <a:xfrm>
            <a:off x="428625" y="4045148"/>
            <a:ext cx="4686300" cy="342900"/>
          </a:xfrm>
          <a:prstGeom prst="rect">
            <a:avLst/>
          </a:prstGeom>
          <a:noFill/>
          <a:ln>
            <a:noFill/>
          </a:ln>
        </p:spPr>
        <p:txBody>
          <a:bodyPr anchorCtr="0" anchor="t" bIns="0" lIns="0" spcFirstLastPara="1" rIns="0" wrap="square" tIns="0">
            <a:spAutoFit/>
          </a:bodyPr>
          <a:lstStyle/>
          <a:p>
            <a:pPr indent="0" lvl="0" marL="0" marR="0" rtl="0" algn="l">
              <a:lnSpc>
                <a:spcPct val="179487"/>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Political discussions center on Energy (data center power), Censorship (content moderation), National Security (foreign AI risks), and Regulation (innovation vs. safety).</a:t>
            </a:r>
            <a:endParaRPr b="0" i="0" sz="780" u="none" cap="none" strike="noStrike">
              <a:solidFill>
                <a:schemeClr val="dk1"/>
              </a:solidFill>
              <a:latin typeface="Calibri"/>
              <a:ea typeface="Calibri"/>
              <a:cs typeface="Calibri"/>
              <a:sym typeface="Calibri"/>
            </a:endParaRPr>
          </a:p>
        </p:txBody>
      </p:sp>
      <p:sp>
        <p:nvSpPr>
          <p:cNvPr id="303" name="Google Shape;303;p12"/>
          <p:cNvSpPr/>
          <p:nvPr/>
        </p:nvSpPr>
        <p:spPr>
          <a:xfrm>
            <a:off x="428700" y="4473773"/>
            <a:ext cx="4686300" cy="67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2"/>
          <p:cNvSpPr/>
          <p:nvPr/>
        </p:nvSpPr>
        <p:spPr>
          <a:xfrm>
            <a:off x="428625" y="4473773"/>
            <a:ext cx="35700" cy="674400"/>
          </a:xfrm>
          <a:prstGeom prst="rect">
            <a:avLst/>
          </a:prstGeom>
          <a:solidFill>
            <a:srgbClr val="FF6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2"/>
          <p:cNvSpPr/>
          <p:nvPr/>
        </p:nvSpPr>
        <p:spPr>
          <a:xfrm>
            <a:off x="571500" y="4616648"/>
            <a:ext cx="4400700" cy="388500"/>
          </a:xfrm>
          <a:prstGeom prst="rect">
            <a:avLst/>
          </a:prstGeom>
          <a:noFill/>
          <a:ln>
            <a:noFill/>
          </a:ln>
        </p:spPr>
        <p:txBody>
          <a:bodyPr anchorCtr="0" anchor="t" bIns="0" lIns="0" spcFirstLastPara="1" rIns="0" wrap="square" tIns="0">
            <a:spAutoFit/>
          </a:bodyPr>
          <a:lstStyle/>
          <a:p>
            <a:pPr indent="0" lvl="0" marL="0" marR="0" rtl="0" algn="l">
              <a:lnSpc>
                <a:spcPct val="191326"/>
              </a:lnSpc>
              <a:spcBef>
                <a:spcPts val="0"/>
              </a:spcBef>
              <a:spcAft>
                <a:spcPts val="0"/>
              </a:spcAft>
              <a:buClr>
                <a:srgbClr val="0066CC"/>
              </a:buClr>
              <a:buSzPts val="784"/>
              <a:buFont typeface="Calibri"/>
              <a:buNone/>
            </a:pPr>
            <a:r>
              <a:rPr b="1" i="0" lang="en-US" sz="784" u="none" cap="none" strike="noStrike">
                <a:solidFill>
                  <a:srgbClr val="0066CC"/>
                </a:solidFill>
                <a:latin typeface="Calibri"/>
                <a:ea typeface="Calibri"/>
                <a:cs typeface="Calibri"/>
                <a:sym typeface="Calibri"/>
              </a:rPr>
              <a:t>The decisions made today about AI policy will shape the future of technology, economy, and democracy. Informed policymaking is essential.</a:t>
            </a:r>
            <a:endParaRPr b="0" i="0" sz="784" u="none" cap="none" strike="noStrike">
              <a:solidFill>
                <a:schemeClr val="dk1"/>
              </a:solidFill>
              <a:latin typeface="Calibri"/>
              <a:ea typeface="Calibri"/>
              <a:cs typeface="Calibri"/>
              <a:sym typeface="Calibri"/>
            </a:endParaRPr>
          </a:p>
        </p:txBody>
      </p:sp>
      <p:pic>
        <p:nvPicPr>
          <p:cNvPr descr="preencoded.png" id="306" name="Google Shape;306;p12"/>
          <p:cNvPicPr preferRelativeResize="0"/>
          <p:nvPr/>
        </p:nvPicPr>
        <p:blipFill rotWithShape="1">
          <a:blip r:embed="rId4">
            <a:alphaModFix/>
          </a:blip>
          <a:srcRect b="0" l="0" r="0" t="0"/>
          <a:stretch/>
        </p:blipFill>
        <p:spPr>
          <a:xfrm>
            <a:off x="5400675" y="1198364"/>
            <a:ext cx="3314700" cy="186557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 name="Shape 25"/>
        <p:cNvGrpSpPr/>
        <p:nvPr/>
      </p:nvGrpSpPr>
      <p:grpSpPr>
        <a:xfrm>
          <a:off x="0" y="0"/>
          <a:ext cx="0" cy="0"/>
          <a:chOff x="0" y="0"/>
          <a:chExt cx="0" cy="0"/>
        </a:xfrm>
      </p:grpSpPr>
      <p:pic>
        <p:nvPicPr>
          <p:cNvPr descr="preencoded.png" id="26" name="Google Shape;26;p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7" name="Google Shape;27;p2"/>
          <p:cNvSpPr/>
          <p:nvPr/>
        </p:nvSpPr>
        <p:spPr>
          <a:xfrm>
            <a:off x="428625" y="528638"/>
            <a:ext cx="8286750" cy="312539"/>
          </a:xfrm>
          <a:prstGeom prst="rect">
            <a:avLst/>
          </a:prstGeom>
          <a:noFill/>
          <a:ln>
            <a:noFill/>
          </a:ln>
        </p:spPr>
        <p:txBody>
          <a:bodyPr anchorCtr="0" anchor="t" bIns="0" lIns="0" spcFirstLastPara="1" rIns="0" wrap="square" tIns="0">
            <a:spAutoFit/>
          </a:bodyPr>
          <a:lstStyle/>
          <a:p>
            <a:pPr indent="0" lvl="0" marL="0" marR="0" rtl="0" algn="l">
              <a:lnSpc>
                <a:spcPct val="137328"/>
              </a:lnSpc>
              <a:spcBef>
                <a:spcPts val="0"/>
              </a:spcBef>
              <a:spcAft>
                <a:spcPts val="0"/>
              </a:spcAft>
              <a:buClr>
                <a:srgbClr val="0066CC"/>
              </a:buClr>
              <a:buSzPts val="1602"/>
              <a:buFont typeface="Calibri"/>
              <a:buNone/>
            </a:pPr>
            <a:r>
              <a:rPr b="1" i="0" lang="en-US" sz="1602" u="none" cap="none" strike="noStrike">
                <a:solidFill>
                  <a:srgbClr val="0066CC"/>
                </a:solidFill>
                <a:latin typeface="Calibri"/>
                <a:ea typeface="Calibri"/>
                <a:cs typeface="Calibri"/>
                <a:sym typeface="Calibri"/>
              </a:rPr>
              <a:t>What is AI?</a:t>
            </a:r>
            <a:endParaRPr b="0" i="0" sz="1602" u="none" cap="none" strike="noStrike">
              <a:solidFill>
                <a:schemeClr val="dk1"/>
              </a:solidFill>
              <a:latin typeface="Calibri"/>
              <a:ea typeface="Calibri"/>
              <a:cs typeface="Calibri"/>
              <a:sym typeface="Calibri"/>
            </a:endParaRPr>
          </a:p>
        </p:txBody>
      </p:sp>
      <p:sp>
        <p:nvSpPr>
          <p:cNvPr id="28" name="Google Shape;28;p2"/>
          <p:cNvSpPr/>
          <p:nvPr/>
        </p:nvSpPr>
        <p:spPr>
          <a:xfrm>
            <a:off x="428625" y="1198364"/>
            <a:ext cx="5100638" cy="175022"/>
          </a:xfrm>
          <a:prstGeom prst="rect">
            <a:avLst/>
          </a:prstGeom>
          <a:noFill/>
          <a:ln>
            <a:noFill/>
          </a:ln>
        </p:spPr>
        <p:txBody>
          <a:bodyPr anchorCtr="0" anchor="t" bIns="0" lIns="0" spcFirstLastPara="1" rIns="0" wrap="square" tIns="0">
            <a:spAutoFit/>
          </a:bodyPr>
          <a:lstStyle/>
          <a:p>
            <a:pPr indent="0" lvl="0" marL="0" marR="0" rtl="0" algn="l">
              <a:lnSpc>
                <a:spcPct val="135593"/>
              </a:lnSpc>
              <a:spcBef>
                <a:spcPts val="0"/>
              </a:spcBef>
              <a:spcAft>
                <a:spcPts val="0"/>
              </a:spcAft>
              <a:buClr>
                <a:srgbClr val="0066CC"/>
              </a:buClr>
              <a:buSzPts val="885"/>
              <a:buFont typeface="Calibri"/>
              <a:buNone/>
            </a:pPr>
            <a:r>
              <a:rPr b="1" i="0" lang="en-US" sz="885" u="none" cap="none" strike="noStrike">
                <a:solidFill>
                  <a:srgbClr val="0066CC"/>
                </a:solidFill>
                <a:latin typeface="Calibri"/>
                <a:ea typeface="Calibri"/>
                <a:cs typeface="Calibri"/>
                <a:sym typeface="Calibri"/>
              </a:rPr>
              <a:t>Definition</a:t>
            </a:r>
            <a:endParaRPr b="0" i="0" sz="885" u="none" cap="none" strike="noStrike">
              <a:solidFill>
                <a:schemeClr val="dk1"/>
              </a:solidFill>
              <a:latin typeface="Calibri"/>
              <a:ea typeface="Calibri"/>
              <a:cs typeface="Calibri"/>
              <a:sym typeface="Calibri"/>
            </a:endParaRPr>
          </a:p>
        </p:txBody>
      </p:sp>
      <p:sp>
        <p:nvSpPr>
          <p:cNvPr id="29" name="Google Shape;29;p2"/>
          <p:cNvSpPr/>
          <p:nvPr/>
        </p:nvSpPr>
        <p:spPr>
          <a:xfrm>
            <a:off x="428625" y="1459111"/>
            <a:ext cx="5100638" cy="365727"/>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784"/>
              <a:buFont typeface="Calibri"/>
              <a:buNone/>
            </a:pPr>
            <a:r>
              <a:rPr b="1" i="0" lang="en-US" sz="784" u="none" cap="none" strike="noStrike">
                <a:solidFill>
                  <a:srgbClr val="333333"/>
                </a:solidFill>
                <a:latin typeface="Calibri"/>
                <a:ea typeface="Calibri"/>
                <a:cs typeface="Calibri"/>
                <a:sym typeface="Calibri"/>
              </a:rPr>
              <a:t>AI stands for Artificial Intelligence.</a:t>
            </a:r>
            <a:r>
              <a:rPr b="0" i="0" lang="en-US" sz="834" u="none" cap="none" strike="noStrike">
                <a:solidFill>
                  <a:srgbClr val="333333"/>
                </a:solidFill>
                <a:latin typeface="Calibri"/>
                <a:ea typeface="Calibri"/>
                <a:cs typeface="Calibri"/>
                <a:sym typeface="Calibri"/>
              </a:rPr>
              <a:t> It refers to computer systems designed to perform tasks that typically require human intelligence.</a:t>
            </a:r>
            <a:endParaRPr b="0" i="0" sz="784" u="none" cap="none" strike="noStrike">
              <a:solidFill>
                <a:schemeClr val="dk1"/>
              </a:solidFill>
              <a:latin typeface="Calibri"/>
              <a:ea typeface="Calibri"/>
              <a:cs typeface="Calibri"/>
              <a:sym typeface="Calibri"/>
            </a:endParaRPr>
          </a:p>
        </p:txBody>
      </p:sp>
      <p:sp>
        <p:nvSpPr>
          <p:cNvPr id="30" name="Google Shape;30;p2"/>
          <p:cNvSpPr/>
          <p:nvPr/>
        </p:nvSpPr>
        <p:spPr>
          <a:xfrm>
            <a:off x="428625" y="2003431"/>
            <a:ext cx="5100638" cy="175022"/>
          </a:xfrm>
          <a:prstGeom prst="rect">
            <a:avLst/>
          </a:prstGeom>
          <a:noFill/>
          <a:ln>
            <a:noFill/>
          </a:ln>
        </p:spPr>
        <p:txBody>
          <a:bodyPr anchorCtr="0" anchor="t" bIns="0" lIns="0" spcFirstLastPara="1" rIns="0" wrap="square" tIns="0">
            <a:spAutoFit/>
          </a:bodyPr>
          <a:lstStyle/>
          <a:p>
            <a:pPr indent="0" lvl="0" marL="0" marR="0" rtl="0" algn="l">
              <a:lnSpc>
                <a:spcPct val="135593"/>
              </a:lnSpc>
              <a:spcBef>
                <a:spcPts val="0"/>
              </a:spcBef>
              <a:spcAft>
                <a:spcPts val="0"/>
              </a:spcAft>
              <a:buClr>
                <a:srgbClr val="0066CC"/>
              </a:buClr>
              <a:buSzPts val="885"/>
              <a:buFont typeface="Calibri"/>
              <a:buNone/>
            </a:pPr>
            <a:r>
              <a:rPr b="1" i="0" lang="en-US" sz="885" u="none" cap="none" strike="noStrike">
                <a:solidFill>
                  <a:srgbClr val="0066CC"/>
                </a:solidFill>
                <a:latin typeface="Calibri"/>
                <a:ea typeface="Calibri"/>
                <a:cs typeface="Calibri"/>
                <a:sym typeface="Calibri"/>
              </a:rPr>
              <a:t>The Evolution of the Term</a:t>
            </a:r>
            <a:endParaRPr b="0" i="0" sz="885" u="none" cap="none" strike="noStrike">
              <a:solidFill>
                <a:schemeClr val="dk1"/>
              </a:solidFill>
              <a:latin typeface="Calibri"/>
              <a:ea typeface="Calibri"/>
              <a:cs typeface="Calibri"/>
              <a:sym typeface="Calibri"/>
            </a:endParaRPr>
          </a:p>
        </p:txBody>
      </p:sp>
      <p:sp>
        <p:nvSpPr>
          <p:cNvPr id="31" name="Google Shape;31;p2"/>
          <p:cNvSpPr/>
          <p:nvPr/>
        </p:nvSpPr>
        <p:spPr>
          <a:xfrm>
            <a:off x="428625" y="2264178"/>
            <a:ext cx="5100638" cy="548590"/>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The definition of AI has changed significantly over time. Programs that play chess or control airplane autopilots were once called AI. However, as these challenges were solved, they became considered traditional computer programs rather than AI.</a:t>
            </a:r>
            <a:endParaRPr b="0" i="0" sz="834" u="none" cap="none" strike="noStrike">
              <a:solidFill>
                <a:schemeClr val="dk1"/>
              </a:solidFill>
              <a:latin typeface="Calibri"/>
              <a:ea typeface="Calibri"/>
              <a:cs typeface="Calibri"/>
              <a:sym typeface="Calibri"/>
            </a:endParaRPr>
          </a:p>
        </p:txBody>
      </p:sp>
      <p:sp>
        <p:nvSpPr>
          <p:cNvPr id="32" name="Google Shape;32;p2"/>
          <p:cNvSpPr/>
          <p:nvPr/>
        </p:nvSpPr>
        <p:spPr>
          <a:xfrm>
            <a:off x="428625" y="3098518"/>
            <a:ext cx="5100638" cy="834340"/>
          </a:xfrm>
          <a:prstGeom prst="rect">
            <a:avLst/>
          </a:prstGeom>
          <a:solidFill>
            <a:srgbClr val="F0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28625" y="3098518"/>
            <a:ext cx="28575" cy="834340"/>
          </a:xfrm>
          <a:prstGeom prst="rect">
            <a:avLst/>
          </a:prstGeom>
          <a:solidFill>
            <a:srgbClr val="FF6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71500" y="3241393"/>
            <a:ext cx="4814888" cy="548590"/>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784"/>
              <a:buFont typeface="Calibri"/>
              <a:buNone/>
            </a:pPr>
            <a:r>
              <a:rPr b="1" i="0" lang="en-US" sz="784" u="none" cap="none" strike="noStrike">
                <a:solidFill>
                  <a:srgbClr val="333333"/>
                </a:solidFill>
                <a:latin typeface="Calibri"/>
                <a:ea typeface="Calibri"/>
                <a:cs typeface="Calibri"/>
                <a:sym typeface="Calibri"/>
              </a:rPr>
              <a:t>Modern AI Definition:</a:t>
            </a:r>
            <a:r>
              <a:rPr b="0" i="0" lang="en-US" sz="834" u="none" cap="none" strike="noStrike">
                <a:solidFill>
                  <a:srgbClr val="333333"/>
                </a:solidFill>
                <a:latin typeface="Calibri"/>
                <a:ea typeface="Calibri"/>
                <a:cs typeface="Calibri"/>
                <a:sym typeface="Calibri"/>
              </a:rPr>
              <a:t> Today, when people talk about AI, they usually refer to programs like ChatGPT—systems that can understand and respond to human language in remarkably human-like ways.</a:t>
            </a:r>
            <a:endParaRPr b="0" i="0" sz="784" u="none" cap="none" strike="noStrike">
              <a:solidFill>
                <a:schemeClr val="dk1"/>
              </a:solidFill>
              <a:latin typeface="Calibri"/>
              <a:ea typeface="Calibri"/>
              <a:cs typeface="Calibri"/>
              <a:sym typeface="Calibri"/>
            </a:endParaRPr>
          </a:p>
        </p:txBody>
      </p:sp>
      <p:sp>
        <p:nvSpPr>
          <p:cNvPr id="35" name="Google Shape;35;p2"/>
          <p:cNvSpPr/>
          <p:nvPr/>
        </p:nvSpPr>
        <p:spPr>
          <a:xfrm>
            <a:off x="428625" y="4218608"/>
            <a:ext cx="5100638" cy="175022"/>
          </a:xfrm>
          <a:prstGeom prst="rect">
            <a:avLst/>
          </a:prstGeom>
          <a:noFill/>
          <a:ln>
            <a:noFill/>
          </a:ln>
        </p:spPr>
        <p:txBody>
          <a:bodyPr anchorCtr="0" anchor="t" bIns="0" lIns="0" spcFirstLastPara="1" rIns="0" wrap="square" tIns="0">
            <a:spAutoFit/>
          </a:bodyPr>
          <a:lstStyle/>
          <a:p>
            <a:pPr indent="0" lvl="0" marL="0" marR="0" rtl="0" algn="l">
              <a:lnSpc>
                <a:spcPct val="135593"/>
              </a:lnSpc>
              <a:spcBef>
                <a:spcPts val="0"/>
              </a:spcBef>
              <a:spcAft>
                <a:spcPts val="0"/>
              </a:spcAft>
              <a:buClr>
                <a:srgbClr val="0066CC"/>
              </a:buClr>
              <a:buSzPts val="885"/>
              <a:buFont typeface="Calibri"/>
              <a:buNone/>
            </a:pPr>
            <a:r>
              <a:rPr b="1" i="0" lang="en-US" sz="885" u="none" cap="none" strike="noStrike">
                <a:solidFill>
                  <a:srgbClr val="0066CC"/>
                </a:solidFill>
                <a:latin typeface="Calibri"/>
                <a:ea typeface="Calibri"/>
                <a:cs typeface="Calibri"/>
                <a:sym typeface="Calibri"/>
              </a:rPr>
              <a:t>A Breakthrough Technology</a:t>
            </a:r>
            <a:endParaRPr b="0" i="0" sz="885" u="none" cap="none" strike="noStrike">
              <a:solidFill>
                <a:schemeClr val="dk1"/>
              </a:solidFill>
              <a:latin typeface="Calibri"/>
              <a:ea typeface="Calibri"/>
              <a:cs typeface="Calibri"/>
              <a:sym typeface="Calibri"/>
            </a:endParaRPr>
          </a:p>
        </p:txBody>
      </p:sp>
      <p:sp>
        <p:nvSpPr>
          <p:cNvPr id="36" name="Google Shape;36;p2"/>
          <p:cNvSpPr/>
          <p:nvPr/>
        </p:nvSpPr>
        <p:spPr>
          <a:xfrm>
            <a:off x="428625" y="4479354"/>
            <a:ext cx="5100638" cy="548590"/>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ChatGPT represents a significant breakthrough in computing. You can access it from your computer or phone at </a:t>
            </a:r>
            <a:r>
              <a:rPr b="1" i="0" lang="en-US" sz="784" u="none" cap="none" strike="noStrike">
                <a:solidFill>
                  <a:srgbClr val="333333"/>
                </a:solidFill>
                <a:latin typeface="Calibri"/>
                <a:ea typeface="Calibri"/>
                <a:cs typeface="Calibri"/>
                <a:sym typeface="Calibri"/>
              </a:rPr>
              <a:t>chat.openai.com</a:t>
            </a:r>
            <a:r>
              <a:rPr b="0" i="0" lang="en-US" sz="834" u="none" cap="none" strike="noStrike">
                <a:solidFill>
                  <a:srgbClr val="333333"/>
                </a:solidFill>
                <a:latin typeface="Calibri"/>
                <a:ea typeface="Calibri"/>
                <a:cs typeface="Calibri"/>
                <a:sym typeface="Calibri"/>
              </a:rPr>
              <a:t>. Its impact can be seen in the stock market and investment trends.</a:t>
            </a:r>
            <a:endParaRPr b="0" i="0" sz="834" u="none" cap="none" strike="noStrike">
              <a:solidFill>
                <a:schemeClr val="dk1"/>
              </a:solidFill>
              <a:latin typeface="Calibri"/>
              <a:ea typeface="Calibri"/>
              <a:cs typeface="Calibri"/>
              <a:sym typeface="Calibri"/>
            </a:endParaRPr>
          </a:p>
        </p:txBody>
      </p:sp>
      <p:pic>
        <p:nvPicPr>
          <p:cNvPr descr="preencoded.png" id="37" name="Google Shape;37;p2"/>
          <p:cNvPicPr preferRelativeResize="0"/>
          <p:nvPr/>
        </p:nvPicPr>
        <p:blipFill rotWithShape="1">
          <a:blip r:embed="rId4">
            <a:alphaModFix/>
          </a:blip>
          <a:srcRect b="0" l="0" r="0" t="0"/>
          <a:stretch/>
        </p:blipFill>
        <p:spPr>
          <a:xfrm>
            <a:off x="5815013" y="1198364"/>
            <a:ext cx="2900363" cy="246699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pic>
        <p:nvPicPr>
          <p:cNvPr descr="preencoded.png" id="43" name="Google Shape;43;p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4" name="Google Shape;44;p3"/>
          <p:cNvSpPr/>
          <p:nvPr/>
        </p:nvSpPr>
        <p:spPr>
          <a:xfrm>
            <a:off x="428625" y="528638"/>
            <a:ext cx="8286750" cy="312539"/>
          </a:xfrm>
          <a:prstGeom prst="rect">
            <a:avLst/>
          </a:prstGeom>
          <a:noFill/>
          <a:ln>
            <a:noFill/>
          </a:ln>
        </p:spPr>
        <p:txBody>
          <a:bodyPr anchorCtr="0" anchor="t" bIns="0" lIns="0" spcFirstLastPara="1" rIns="0" wrap="square" tIns="0">
            <a:spAutoFit/>
          </a:bodyPr>
          <a:lstStyle/>
          <a:p>
            <a:pPr indent="0" lvl="0" marL="0" marR="0" rtl="0" algn="l">
              <a:lnSpc>
                <a:spcPct val="137328"/>
              </a:lnSpc>
              <a:spcBef>
                <a:spcPts val="0"/>
              </a:spcBef>
              <a:spcAft>
                <a:spcPts val="0"/>
              </a:spcAft>
              <a:buClr>
                <a:srgbClr val="0066CC"/>
              </a:buClr>
              <a:buSzPts val="1602"/>
              <a:buFont typeface="Calibri"/>
              <a:buNone/>
            </a:pPr>
            <a:r>
              <a:rPr b="1" i="0" lang="en-US" sz="1602" u="none" cap="none" strike="noStrike">
                <a:solidFill>
                  <a:srgbClr val="0066CC"/>
                </a:solidFill>
                <a:latin typeface="Calibri"/>
                <a:ea typeface="Calibri"/>
                <a:cs typeface="Calibri"/>
                <a:sym typeface="Calibri"/>
              </a:rPr>
              <a:t>AI vs Traditional Computing</a:t>
            </a:r>
            <a:endParaRPr b="0" i="0" sz="1602" u="none" cap="none" strike="noStrike">
              <a:solidFill>
                <a:schemeClr val="dk1"/>
              </a:solidFill>
              <a:latin typeface="Calibri"/>
              <a:ea typeface="Calibri"/>
              <a:cs typeface="Calibri"/>
              <a:sym typeface="Calibri"/>
            </a:endParaRPr>
          </a:p>
        </p:txBody>
      </p:sp>
      <p:sp>
        <p:nvSpPr>
          <p:cNvPr id="45" name="Google Shape;45;p3"/>
          <p:cNvSpPr/>
          <p:nvPr/>
        </p:nvSpPr>
        <p:spPr>
          <a:xfrm>
            <a:off x="428625" y="1198364"/>
            <a:ext cx="4000500" cy="408980"/>
          </a:xfrm>
          <a:prstGeom prst="rect">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28625" y="1198364"/>
            <a:ext cx="4000500" cy="408980"/>
          </a:xfrm>
          <a:prstGeom prst="rect">
            <a:avLst/>
          </a:prstGeom>
          <a:noFill/>
          <a:ln>
            <a:noFill/>
          </a:ln>
        </p:spPr>
        <p:txBody>
          <a:bodyPr anchorCtr="0" anchor="t" bIns="127500" lIns="170050" spcFirstLastPara="1" rIns="170050" wrap="square" tIns="127500">
            <a:spAutoFit/>
          </a:bodyPr>
          <a:lstStyle/>
          <a:p>
            <a:pPr indent="0" lvl="0" marL="0" marR="0" rtl="0" algn="l">
              <a:lnSpc>
                <a:spcPct val="141843"/>
              </a:lnSpc>
              <a:spcBef>
                <a:spcPts val="0"/>
              </a:spcBef>
              <a:spcAft>
                <a:spcPts val="0"/>
              </a:spcAft>
              <a:buClr>
                <a:srgbClr val="FFFFFF"/>
              </a:buClr>
              <a:buSzPts val="987"/>
              <a:buFont typeface="Calibri"/>
              <a:buNone/>
            </a:pPr>
            <a:r>
              <a:rPr b="1" i="0" lang="en-US" sz="987" u="none" cap="none" strike="noStrike">
                <a:solidFill>
                  <a:srgbClr val="FFFFFF"/>
                </a:solidFill>
                <a:latin typeface="Calibri"/>
                <a:ea typeface="Calibri"/>
                <a:cs typeface="Calibri"/>
                <a:sym typeface="Calibri"/>
              </a:rPr>
              <a:t>Traditional Programs</a:t>
            </a:r>
            <a:endParaRPr b="0" i="0" sz="987" u="none" cap="none" strike="noStrike">
              <a:solidFill>
                <a:schemeClr val="dk1"/>
              </a:solidFill>
              <a:latin typeface="Calibri"/>
              <a:ea typeface="Calibri"/>
              <a:cs typeface="Calibri"/>
              <a:sym typeface="Calibri"/>
            </a:endParaRPr>
          </a:p>
        </p:txBody>
      </p:sp>
      <p:sp>
        <p:nvSpPr>
          <p:cNvPr id="47" name="Google Shape;47;p3"/>
          <p:cNvSpPr/>
          <p:nvPr/>
        </p:nvSpPr>
        <p:spPr>
          <a:xfrm>
            <a:off x="428625" y="1750219"/>
            <a:ext cx="4000500" cy="590057"/>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428625" y="1750219"/>
            <a:ext cx="28575" cy="590057"/>
          </a:xfrm>
          <a:prstGeom prst="rect">
            <a:avLst/>
          </a:prstGeom>
          <a:solidFill>
            <a:srgbClr val="FF6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571500" y="1857375"/>
            <a:ext cx="3714750" cy="135731"/>
          </a:xfrm>
          <a:prstGeom prst="rect">
            <a:avLst/>
          </a:prstGeom>
          <a:noFill/>
          <a:ln>
            <a:noFill/>
          </a:ln>
        </p:spPr>
        <p:txBody>
          <a:bodyPr anchorCtr="0" anchor="t" bIns="0" lIns="0" spcFirstLastPara="1" rIns="0" wrap="square" tIns="0">
            <a:spAutoFit/>
          </a:bodyPr>
          <a:lstStyle/>
          <a:p>
            <a:pPr indent="0" lvl="0" marL="0" marR="0" rtl="0" algn="l">
              <a:lnSpc>
                <a:spcPct val="131771"/>
              </a:lnSpc>
              <a:spcBef>
                <a:spcPts val="0"/>
              </a:spcBef>
              <a:spcAft>
                <a:spcPts val="0"/>
              </a:spcAft>
              <a:buClr>
                <a:srgbClr val="0066CC"/>
              </a:buClr>
              <a:buSzPts val="683"/>
              <a:buFont typeface="Calibri"/>
              <a:buNone/>
            </a:pPr>
            <a:r>
              <a:rPr b="1" i="0" lang="en-US" sz="683" u="none" cap="none" strike="noStrike">
                <a:solidFill>
                  <a:srgbClr val="0066CC"/>
                </a:solidFill>
                <a:latin typeface="Calibri"/>
                <a:ea typeface="Calibri"/>
                <a:cs typeface="Calibri"/>
                <a:sym typeface="Calibri"/>
              </a:rPr>
              <a:t>How They Work</a:t>
            </a:r>
            <a:endParaRPr b="0" i="0" sz="683" u="none" cap="none" strike="noStrike">
              <a:solidFill>
                <a:schemeClr val="dk1"/>
              </a:solidFill>
              <a:latin typeface="Calibri"/>
              <a:ea typeface="Calibri"/>
              <a:cs typeface="Calibri"/>
              <a:sym typeface="Calibri"/>
            </a:endParaRPr>
          </a:p>
        </p:txBody>
      </p:sp>
      <p:sp>
        <p:nvSpPr>
          <p:cNvPr id="50" name="Google Shape;50;p3"/>
          <p:cNvSpPr/>
          <p:nvPr/>
        </p:nvSpPr>
        <p:spPr>
          <a:xfrm>
            <a:off x="571500" y="2050256"/>
            <a:ext cx="3714750" cy="182863"/>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Made by writing explicit </a:t>
            </a:r>
            <a:r>
              <a:rPr b="1" i="0" lang="en-US" sz="784" u="none" cap="none" strike="noStrike">
                <a:solidFill>
                  <a:srgbClr val="FF6B35"/>
                </a:solidFill>
                <a:latin typeface="Calibri"/>
                <a:ea typeface="Calibri"/>
                <a:cs typeface="Calibri"/>
                <a:sym typeface="Calibri"/>
              </a:rPr>
              <a:t>rules</a:t>
            </a:r>
            <a:r>
              <a:rPr b="0" i="0" lang="en-US" sz="834" u="none" cap="none" strike="noStrike">
                <a:solidFill>
                  <a:srgbClr val="333333"/>
                </a:solidFill>
                <a:latin typeface="Calibri"/>
                <a:ea typeface="Calibri"/>
                <a:cs typeface="Calibri"/>
                <a:sym typeface="Calibri"/>
              </a:rPr>
              <a:t> and logic (e.g., "IF X THEN Y")</a:t>
            </a:r>
            <a:endParaRPr b="0" i="0" sz="834" u="none" cap="none" strike="noStrike">
              <a:solidFill>
                <a:schemeClr val="dk1"/>
              </a:solidFill>
              <a:latin typeface="Calibri"/>
              <a:ea typeface="Calibri"/>
              <a:cs typeface="Calibri"/>
              <a:sym typeface="Calibri"/>
            </a:endParaRPr>
          </a:p>
        </p:txBody>
      </p:sp>
      <p:sp>
        <p:nvSpPr>
          <p:cNvPr id="51" name="Google Shape;51;p3"/>
          <p:cNvSpPr/>
          <p:nvPr/>
        </p:nvSpPr>
        <p:spPr>
          <a:xfrm>
            <a:off x="428625" y="2483151"/>
            <a:ext cx="4000500" cy="590057"/>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428625" y="2483151"/>
            <a:ext cx="28575" cy="590057"/>
          </a:xfrm>
          <a:prstGeom prst="rect">
            <a:avLst/>
          </a:prstGeom>
          <a:solidFill>
            <a:srgbClr val="FF6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571500" y="2590307"/>
            <a:ext cx="3714750" cy="135731"/>
          </a:xfrm>
          <a:prstGeom prst="rect">
            <a:avLst/>
          </a:prstGeom>
          <a:noFill/>
          <a:ln>
            <a:noFill/>
          </a:ln>
        </p:spPr>
        <p:txBody>
          <a:bodyPr anchorCtr="0" anchor="t" bIns="0" lIns="0" spcFirstLastPara="1" rIns="0" wrap="square" tIns="0">
            <a:spAutoFit/>
          </a:bodyPr>
          <a:lstStyle/>
          <a:p>
            <a:pPr indent="0" lvl="0" marL="0" marR="0" rtl="0" algn="l">
              <a:lnSpc>
                <a:spcPct val="131771"/>
              </a:lnSpc>
              <a:spcBef>
                <a:spcPts val="0"/>
              </a:spcBef>
              <a:spcAft>
                <a:spcPts val="0"/>
              </a:spcAft>
              <a:buClr>
                <a:srgbClr val="0066CC"/>
              </a:buClr>
              <a:buSzPts val="683"/>
              <a:buFont typeface="Calibri"/>
              <a:buNone/>
            </a:pPr>
            <a:r>
              <a:rPr b="1" i="0" lang="en-US" sz="683" u="none" cap="none" strike="noStrike">
                <a:solidFill>
                  <a:srgbClr val="0066CC"/>
                </a:solidFill>
                <a:latin typeface="Calibri"/>
                <a:ea typeface="Calibri"/>
                <a:cs typeface="Calibri"/>
                <a:sym typeface="Calibri"/>
              </a:rPr>
              <a:t>Output</a:t>
            </a:r>
            <a:endParaRPr b="0" i="0" sz="683" u="none" cap="none" strike="noStrike">
              <a:solidFill>
                <a:schemeClr val="dk1"/>
              </a:solidFill>
              <a:latin typeface="Calibri"/>
              <a:ea typeface="Calibri"/>
              <a:cs typeface="Calibri"/>
              <a:sym typeface="Calibri"/>
            </a:endParaRPr>
          </a:p>
        </p:txBody>
      </p:sp>
      <p:sp>
        <p:nvSpPr>
          <p:cNvPr id="54" name="Google Shape;54;p3"/>
          <p:cNvSpPr/>
          <p:nvPr/>
        </p:nvSpPr>
        <p:spPr>
          <a:xfrm>
            <a:off x="571500" y="2783188"/>
            <a:ext cx="3714750" cy="182863"/>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Predictable and based on pre-defined logic</a:t>
            </a:r>
            <a:endParaRPr b="0" i="0" sz="834" u="none" cap="none" strike="noStrike">
              <a:solidFill>
                <a:schemeClr val="dk1"/>
              </a:solidFill>
              <a:latin typeface="Calibri"/>
              <a:ea typeface="Calibri"/>
              <a:cs typeface="Calibri"/>
              <a:sym typeface="Calibri"/>
            </a:endParaRPr>
          </a:p>
        </p:txBody>
      </p:sp>
      <p:sp>
        <p:nvSpPr>
          <p:cNvPr id="55" name="Google Shape;55;p3"/>
          <p:cNvSpPr/>
          <p:nvPr/>
        </p:nvSpPr>
        <p:spPr>
          <a:xfrm>
            <a:off x="428625" y="3216083"/>
            <a:ext cx="4000500" cy="590057"/>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428625" y="3216083"/>
            <a:ext cx="28575" cy="590057"/>
          </a:xfrm>
          <a:prstGeom prst="rect">
            <a:avLst/>
          </a:prstGeom>
          <a:solidFill>
            <a:srgbClr val="FF6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571500" y="3323239"/>
            <a:ext cx="3714750" cy="135731"/>
          </a:xfrm>
          <a:prstGeom prst="rect">
            <a:avLst/>
          </a:prstGeom>
          <a:noFill/>
          <a:ln>
            <a:noFill/>
          </a:ln>
        </p:spPr>
        <p:txBody>
          <a:bodyPr anchorCtr="0" anchor="t" bIns="0" lIns="0" spcFirstLastPara="1" rIns="0" wrap="square" tIns="0">
            <a:spAutoFit/>
          </a:bodyPr>
          <a:lstStyle/>
          <a:p>
            <a:pPr indent="0" lvl="0" marL="0" marR="0" rtl="0" algn="l">
              <a:lnSpc>
                <a:spcPct val="131771"/>
              </a:lnSpc>
              <a:spcBef>
                <a:spcPts val="0"/>
              </a:spcBef>
              <a:spcAft>
                <a:spcPts val="0"/>
              </a:spcAft>
              <a:buClr>
                <a:srgbClr val="0066CC"/>
              </a:buClr>
              <a:buSzPts val="683"/>
              <a:buFont typeface="Calibri"/>
              <a:buNone/>
            </a:pPr>
            <a:r>
              <a:rPr b="1" i="0" lang="en-US" sz="683" u="none" cap="none" strike="noStrike">
                <a:solidFill>
                  <a:srgbClr val="0066CC"/>
                </a:solidFill>
                <a:latin typeface="Calibri"/>
                <a:ea typeface="Calibri"/>
                <a:cs typeface="Calibri"/>
                <a:sym typeface="Calibri"/>
              </a:rPr>
              <a:t>Examples</a:t>
            </a:r>
            <a:endParaRPr b="0" i="0" sz="683" u="none" cap="none" strike="noStrike">
              <a:solidFill>
                <a:schemeClr val="dk1"/>
              </a:solidFill>
              <a:latin typeface="Calibri"/>
              <a:ea typeface="Calibri"/>
              <a:cs typeface="Calibri"/>
              <a:sym typeface="Calibri"/>
            </a:endParaRPr>
          </a:p>
        </p:txBody>
      </p:sp>
      <p:sp>
        <p:nvSpPr>
          <p:cNvPr id="58" name="Google Shape;58;p3"/>
          <p:cNvSpPr/>
          <p:nvPr/>
        </p:nvSpPr>
        <p:spPr>
          <a:xfrm>
            <a:off x="571500" y="3516120"/>
            <a:ext cx="3714750" cy="182863"/>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Chess programs, calculators, email filters</a:t>
            </a:r>
            <a:endParaRPr b="0" i="0" sz="834" u="none" cap="none" strike="noStrike">
              <a:solidFill>
                <a:schemeClr val="dk1"/>
              </a:solidFill>
              <a:latin typeface="Calibri"/>
              <a:ea typeface="Calibri"/>
              <a:cs typeface="Calibri"/>
              <a:sym typeface="Calibri"/>
            </a:endParaRPr>
          </a:p>
        </p:txBody>
      </p:sp>
      <p:sp>
        <p:nvSpPr>
          <p:cNvPr id="59" name="Google Shape;59;p3"/>
          <p:cNvSpPr/>
          <p:nvPr/>
        </p:nvSpPr>
        <p:spPr>
          <a:xfrm>
            <a:off x="428625" y="3949015"/>
            <a:ext cx="4000500" cy="590057"/>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428625" y="3949015"/>
            <a:ext cx="28575" cy="590057"/>
          </a:xfrm>
          <a:prstGeom prst="rect">
            <a:avLst/>
          </a:prstGeom>
          <a:solidFill>
            <a:srgbClr val="FF6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571500" y="4056171"/>
            <a:ext cx="3714750" cy="135731"/>
          </a:xfrm>
          <a:prstGeom prst="rect">
            <a:avLst/>
          </a:prstGeom>
          <a:noFill/>
          <a:ln>
            <a:noFill/>
          </a:ln>
        </p:spPr>
        <p:txBody>
          <a:bodyPr anchorCtr="0" anchor="t" bIns="0" lIns="0" spcFirstLastPara="1" rIns="0" wrap="square" tIns="0">
            <a:spAutoFit/>
          </a:bodyPr>
          <a:lstStyle/>
          <a:p>
            <a:pPr indent="0" lvl="0" marL="0" marR="0" rtl="0" algn="l">
              <a:lnSpc>
                <a:spcPct val="131771"/>
              </a:lnSpc>
              <a:spcBef>
                <a:spcPts val="0"/>
              </a:spcBef>
              <a:spcAft>
                <a:spcPts val="0"/>
              </a:spcAft>
              <a:buClr>
                <a:srgbClr val="0066CC"/>
              </a:buClr>
              <a:buSzPts val="683"/>
              <a:buFont typeface="Calibri"/>
              <a:buNone/>
            </a:pPr>
            <a:r>
              <a:rPr b="1" i="0" lang="en-US" sz="683" u="none" cap="none" strike="noStrike">
                <a:solidFill>
                  <a:srgbClr val="0066CC"/>
                </a:solidFill>
                <a:latin typeface="Calibri"/>
                <a:ea typeface="Calibri"/>
                <a:cs typeface="Calibri"/>
                <a:sym typeface="Calibri"/>
              </a:rPr>
              <a:t>Limitations</a:t>
            </a:r>
            <a:endParaRPr b="0" i="0" sz="683" u="none" cap="none" strike="noStrike">
              <a:solidFill>
                <a:schemeClr val="dk1"/>
              </a:solidFill>
              <a:latin typeface="Calibri"/>
              <a:ea typeface="Calibri"/>
              <a:cs typeface="Calibri"/>
              <a:sym typeface="Calibri"/>
            </a:endParaRPr>
          </a:p>
        </p:txBody>
      </p:sp>
      <p:sp>
        <p:nvSpPr>
          <p:cNvPr id="62" name="Google Shape;62;p3"/>
          <p:cNvSpPr/>
          <p:nvPr/>
        </p:nvSpPr>
        <p:spPr>
          <a:xfrm>
            <a:off x="571500" y="4249052"/>
            <a:ext cx="3714750" cy="182863"/>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Cannot learn or adapt beyond their programming</a:t>
            </a:r>
            <a:endParaRPr b="0" i="0" sz="834" u="none" cap="none" strike="noStrike">
              <a:solidFill>
                <a:schemeClr val="dk1"/>
              </a:solidFill>
              <a:latin typeface="Calibri"/>
              <a:ea typeface="Calibri"/>
              <a:cs typeface="Calibri"/>
              <a:sym typeface="Calibri"/>
            </a:endParaRPr>
          </a:p>
        </p:txBody>
      </p:sp>
      <p:sp>
        <p:nvSpPr>
          <p:cNvPr id="63" name="Google Shape;63;p3"/>
          <p:cNvSpPr/>
          <p:nvPr/>
        </p:nvSpPr>
        <p:spPr>
          <a:xfrm>
            <a:off x="4714875" y="1198364"/>
            <a:ext cx="4000500" cy="408980"/>
          </a:xfrm>
          <a:prstGeom prst="rect">
            <a:avLst/>
          </a:prstGeom>
          <a:solidFill>
            <a:srgbClr val="006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4714875" y="1198364"/>
            <a:ext cx="4000500" cy="408980"/>
          </a:xfrm>
          <a:prstGeom prst="rect">
            <a:avLst/>
          </a:prstGeom>
          <a:noFill/>
          <a:ln>
            <a:noFill/>
          </a:ln>
        </p:spPr>
        <p:txBody>
          <a:bodyPr anchorCtr="0" anchor="t" bIns="127500" lIns="170050" spcFirstLastPara="1" rIns="170050" wrap="square" tIns="127500">
            <a:spAutoFit/>
          </a:bodyPr>
          <a:lstStyle/>
          <a:p>
            <a:pPr indent="0" lvl="0" marL="0" marR="0" rtl="0" algn="l">
              <a:lnSpc>
                <a:spcPct val="141843"/>
              </a:lnSpc>
              <a:spcBef>
                <a:spcPts val="0"/>
              </a:spcBef>
              <a:spcAft>
                <a:spcPts val="0"/>
              </a:spcAft>
              <a:buClr>
                <a:srgbClr val="FFFFFF"/>
              </a:buClr>
              <a:buSzPts val="987"/>
              <a:buFont typeface="Calibri"/>
              <a:buNone/>
            </a:pPr>
            <a:r>
              <a:rPr b="1" i="0" lang="en-US" sz="987" u="none" cap="none" strike="noStrike">
                <a:solidFill>
                  <a:srgbClr val="FFFFFF"/>
                </a:solidFill>
                <a:latin typeface="Calibri"/>
                <a:ea typeface="Calibri"/>
                <a:cs typeface="Calibri"/>
                <a:sym typeface="Calibri"/>
              </a:rPr>
              <a:t>Artificial Intelligence</a:t>
            </a:r>
            <a:endParaRPr b="0" i="0" sz="987" u="none" cap="none" strike="noStrike">
              <a:solidFill>
                <a:schemeClr val="dk1"/>
              </a:solidFill>
              <a:latin typeface="Calibri"/>
              <a:ea typeface="Calibri"/>
              <a:cs typeface="Calibri"/>
              <a:sym typeface="Calibri"/>
            </a:endParaRPr>
          </a:p>
        </p:txBody>
      </p:sp>
      <p:sp>
        <p:nvSpPr>
          <p:cNvPr id="65" name="Google Shape;65;p3"/>
          <p:cNvSpPr/>
          <p:nvPr/>
        </p:nvSpPr>
        <p:spPr>
          <a:xfrm>
            <a:off x="4714875" y="1750219"/>
            <a:ext cx="4000500" cy="77292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714875" y="1750219"/>
            <a:ext cx="28575" cy="772920"/>
          </a:xfrm>
          <a:prstGeom prst="rect">
            <a:avLst/>
          </a:prstGeom>
          <a:solidFill>
            <a:srgbClr val="FF6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4857750" y="1857375"/>
            <a:ext cx="3714750" cy="135731"/>
          </a:xfrm>
          <a:prstGeom prst="rect">
            <a:avLst/>
          </a:prstGeom>
          <a:noFill/>
          <a:ln>
            <a:noFill/>
          </a:ln>
        </p:spPr>
        <p:txBody>
          <a:bodyPr anchorCtr="0" anchor="t" bIns="0" lIns="0" spcFirstLastPara="1" rIns="0" wrap="square" tIns="0">
            <a:spAutoFit/>
          </a:bodyPr>
          <a:lstStyle/>
          <a:p>
            <a:pPr indent="0" lvl="0" marL="0" marR="0" rtl="0" algn="l">
              <a:lnSpc>
                <a:spcPct val="131771"/>
              </a:lnSpc>
              <a:spcBef>
                <a:spcPts val="0"/>
              </a:spcBef>
              <a:spcAft>
                <a:spcPts val="0"/>
              </a:spcAft>
              <a:buClr>
                <a:srgbClr val="0066CC"/>
              </a:buClr>
              <a:buSzPts val="683"/>
              <a:buFont typeface="Calibri"/>
              <a:buNone/>
            </a:pPr>
            <a:r>
              <a:rPr b="1" i="0" lang="en-US" sz="683" u="none" cap="none" strike="noStrike">
                <a:solidFill>
                  <a:srgbClr val="0066CC"/>
                </a:solidFill>
                <a:latin typeface="Calibri"/>
                <a:ea typeface="Calibri"/>
                <a:cs typeface="Calibri"/>
                <a:sym typeface="Calibri"/>
              </a:rPr>
              <a:t>How They Work</a:t>
            </a:r>
            <a:endParaRPr b="0" i="0" sz="683" u="none" cap="none" strike="noStrike">
              <a:solidFill>
                <a:schemeClr val="dk1"/>
              </a:solidFill>
              <a:latin typeface="Calibri"/>
              <a:ea typeface="Calibri"/>
              <a:cs typeface="Calibri"/>
              <a:sym typeface="Calibri"/>
            </a:endParaRPr>
          </a:p>
        </p:txBody>
      </p:sp>
      <p:sp>
        <p:nvSpPr>
          <p:cNvPr id="68" name="Google Shape;68;p3"/>
          <p:cNvSpPr/>
          <p:nvPr/>
        </p:nvSpPr>
        <p:spPr>
          <a:xfrm>
            <a:off x="4857750" y="2050256"/>
            <a:ext cx="3714750" cy="365727"/>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FF6B35"/>
              </a:buClr>
              <a:buSzPts val="784"/>
              <a:buFont typeface="Calibri"/>
              <a:buNone/>
            </a:pPr>
            <a:r>
              <a:rPr b="1" i="0" lang="en-US" sz="784" u="none" cap="none" strike="noStrike">
                <a:solidFill>
                  <a:srgbClr val="FF6B35"/>
                </a:solidFill>
                <a:latin typeface="Calibri"/>
                <a:ea typeface="Calibri"/>
                <a:cs typeface="Calibri"/>
                <a:sym typeface="Calibri"/>
              </a:rPr>
              <a:t>Trained</a:t>
            </a:r>
            <a:r>
              <a:rPr b="0" i="0" lang="en-US" sz="834" u="none" cap="none" strike="noStrike">
                <a:solidFill>
                  <a:srgbClr val="333333"/>
                </a:solidFill>
                <a:latin typeface="Calibri"/>
                <a:ea typeface="Calibri"/>
                <a:cs typeface="Calibri"/>
                <a:sym typeface="Calibri"/>
              </a:rPr>
              <a:t> on massive amounts of data rather than programmed with rules</a:t>
            </a:r>
            <a:endParaRPr b="0" i="0" sz="784" u="none" cap="none" strike="noStrike">
              <a:solidFill>
                <a:schemeClr val="dk1"/>
              </a:solidFill>
              <a:latin typeface="Calibri"/>
              <a:ea typeface="Calibri"/>
              <a:cs typeface="Calibri"/>
              <a:sym typeface="Calibri"/>
            </a:endParaRPr>
          </a:p>
        </p:txBody>
      </p:sp>
      <p:sp>
        <p:nvSpPr>
          <p:cNvPr id="69" name="Google Shape;69;p3"/>
          <p:cNvSpPr/>
          <p:nvPr/>
        </p:nvSpPr>
        <p:spPr>
          <a:xfrm>
            <a:off x="4714875" y="2666014"/>
            <a:ext cx="4000500" cy="77292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4714875" y="2666014"/>
            <a:ext cx="28575" cy="772920"/>
          </a:xfrm>
          <a:prstGeom prst="rect">
            <a:avLst/>
          </a:prstGeom>
          <a:solidFill>
            <a:srgbClr val="FF6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4857750" y="2773170"/>
            <a:ext cx="3714750" cy="135731"/>
          </a:xfrm>
          <a:prstGeom prst="rect">
            <a:avLst/>
          </a:prstGeom>
          <a:noFill/>
          <a:ln>
            <a:noFill/>
          </a:ln>
        </p:spPr>
        <p:txBody>
          <a:bodyPr anchorCtr="0" anchor="t" bIns="0" lIns="0" spcFirstLastPara="1" rIns="0" wrap="square" tIns="0">
            <a:spAutoFit/>
          </a:bodyPr>
          <a:lstStyle/>
          <a:p>
            <a:pPr indent="0" lvl="0" marL="0" marR="0" rtl="0" algn="l">
              <a:lnSpc>
                <a:spcPct val="131771"/>
              </a:lnSpc>
              <a:spcBef>
                <a:spcPts val="0"/>
              </a:spcBef>
              <a:spcAft>
                <a:spcPts val="0"/>
              </a:spcAft>
              <a:buClr>
                <a:srgbClr val="0066CC"/>
              </a:buClr>
              <a:buSzPts val="683"/>
              <a:buFont typeface="Calibri"/>
              <a:buNone/>
            </a:pPr>
            <a:r>
              <a:rPr b="1" i="0" lang="en-US" sz="683" u="none" cap="none" strike="noStrike">
                <a:solidFill>
                  <a:srgbClr val="0066CC"/>
                </a:solidFill>
                <a:latin typeface="Calibri"/>
                <a:ea typeface="Calibri"/>
                <a:cs typeface="Calibri"/>
                <a:sym typeface="Calibri"/>
              </a:rPr>
              <a:t>Data Sources</a:t>
            </a:r>
            <a:endParaRPr b="0" i="0" sz="683" u="none" cap="none" strike="noStrike">
              <a:solidFill>
                <a:schemeClr val="dk1"/>
              </a:solidFill>
              <a:latin typeface="Calibri"/>
              <a:ea typeface="Calibri"/>
              <a:cs typeface="Calibri"/>
              <a:sym typeface="Calibri"/>
            </a:endParaRPr>
          </a:p>
        </p:txBody>
      </p:sp>
      <p:sp>
        <p:nvSpPr>
          <p:cNvPr id="72" name="Google Shape;72;p3"/>
          <p:cNvSpPr/>
          <p:nvPr/>
        </p:nvSpPr>
        <p:spPr>
          <a:xfrm>
            <a:off x="4857750" y="2966052"/>
            <a:ext cx="3714750" cy="365727"/>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YouTube videos, Wikipedia articles, Spotify songs, and billions of text samples</a:t>
            </a:r>
            <a:endParaRPr b="0" i="0" sz="834" u="none" cap="none" strike="noStrike">
              <a:solidFill>
                <a:schemeClr val="dk1"/>
              </a:solidFill>
              <a:latin typeface="Calibri"/>
              <a:ea typeface="Calibri"/>
              <a:cs typeface="Calibri"/>
              <a:sym typeface="Calibri"/>
            </a:endParaRPr>
          </a:p>
        </p:txBody>
      </p:sp>
      <p:sp>
        <p:nvSpPr>
          <p:cNvPr id="73" name="Google Shape;73;p3"/>
          <p:cNvSpPr/>
          <p:nvPr/>
        </p:nvSpPr>
        <p:spPr>
          <a:xfrm>
            <a:off x="4714875" y="3581809"/>
            <a:ext cx="4000500" cy="590057"/>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4714875" y="3581809"/>
            <a:ext cx="28575" cy="590057"/>
          </a:xfrm>
          <a:prstGeom prst="rect">
            <a:avLst/>
          </a:prstGeom>
          <a:solidFill>
            <a:srgbClr val="FF6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4857750" y="3688966"/>
            <a:ext cx="3714750" cy="135731"/>
          </a:xfrm>
          <a:prstGeom prst="rect">
            <a:avLst/>
          </a:prstGeom>
          <a:noFill/>
          <a:ln>
            <a:noFill/>
          </a:ln>
        </p:spPr>
        <p:txBody>
          <a:bodyPr anchorCtr="0" anchor="t" bIns="0" lIns="0" spcFirstLastPara="1" rIns="0" wrap="square" tIns="0">
            <a:spAutoFit/>
          </a:bodyPr>
          <a:lstStyle/>
          <a:p>
            <a:pPr indent="0" lvl="0" marL="0" marR="0" rtl="0" algn="l">
              <a:lnSpc>
                <a:spcPct val="131771"/>
              </a:lnSpc>
              <a:spcBef>
                <a:spcPts val="0"/>
              </a:spcBef>
              <a:spcAft>
                <a:spcPts val="0"/>
              </a:spcAft>
              <a:buClr>
                <a:srgbClr val="0066CC"/>
              </a:buClr>
              <a:buSzPts val="683"/>
              <a:buFont typeface="Calibri"/>
              <a:buNone/>
            </a:pPr>
            <a:r>
              <a:rPr b="1" i="0" lang="en-US" sz="683" u="none" cap="none" strike="noStrike">
                <a:solidFill>
                  <a:srgbClr val="0066CC"/>
                </a:solidFill>
                <a:latin typeface="Calibri"/>
                <a:ea typeface="Calibri"/>
                <a:cs typeface="Calibri"/>
                <a:sym typeface="Calibri"/>
              </a:rPr>
              <a:t>Core Technology</a:t>
            </a:r>
            <a:endParaRPr b="0" i="0" sz="683" u="none" cap="none" strike="noStrike">
              <a:solidFill>
                <a:schemeClr val="dk1"/>
              </a:solidFill>
              <a:latin typeface="Calibri"/>
              <a:ea typeface="Calibri"/>
              <a:cs typeface="Calibri"/>
              <a:sym typeface="Calibri"/>
            </a:endParaRPr>
          </a:p>
        </p:txBody>
      </p:sp>
      <p:sp>
        <p:nvSpPr>
          <p:cNvPr id="76" name="Google Shape;76;p3"/>
          <p:cNvSpPr/>
          <p:nvPr/>
        </p:nvSpPr>
        <p:spPr>
          <a:xfrm>
            <a:off x="4857750" y="3881847"/>
            <a:ext cx="3714750" cy="182863"/>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Known as </a:t>
            </a:r>
            <a:r>
              <a:rPr b="1" i="0" lang="en-US" sz="784" u="none" cap="none" strike="noStrike">
                <a:solidFill>
                  <a:srgbClr val="FF6B35"/>
                </a:solidFill>
                <a:latin typeface="Calibri"/>
                <a:ea typeface="Calibri"/>
                <a:cs typeface="Calibri"/>
                <a:sym typeface="Calibri"/>
              </a:rPr>
              <a:t>Machine Learning</a:t>
            </a:r>
            <a:r>
              <a:rPr b="0" i="0" lang="en-US" sz="834" u="none" cap="none" strike="noStrike">
                <a:solidFill>
                  <a:srgbClr val="333333"/>
                </a:solidFill>
                <a:latin typeface="Calibri"/>
                <a:ea typeface="Calibri"/>
                <a:cs typeface="Calibri"/>
                <a:sym typeface="Calibri"/>
              </a:rPr>
              <a:t>, a field of computer science</a:t>
            </a:r>
            <a:endParaRPr b="0" i="0" sz="834" u="none" cap="none" strike="noStrike">
              <a:solidFill>
                <a:schemeClr val="dk1"/>
              </a:solidFill>
              <a:latin typeface="Calibri"/>
              <a:ea typeface="Calibri"/>
              <a:cs typeface="Calibri"/>
              <a:sym typeface="Calibri"/>
            </a:endParaRPr>
          </a:p>
        </p:txBody>
      </p:sp>
      <p:sp>
        <p:nvSpPr>
          <p:cNvPr id="77" name="Google Shape;77;p3"/>
          <p:cNvSpPr/>
          <p:nvPr/>
        </p:nvSpPr>
        <p:spPr>
          <a:xfrm>
            <a:off x="4714875" y="4314741"/>
            <a:ext cx="4000500" cy="77292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4714875" y="4314741"/>
            <a:ext cx="28575" cy="772920"/>
          </a:xfrm>
          <a:prstGeom prst="rect">
            <a:avLst/>
          </a:prstGeom>
          <a:solidFill>
            <a:srgbClr val="FF6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4857750" y="4421898"/>
            <a:ext cx="3714750" cy="135731"/>
          </a:xfrm>
          <a:prstGeom prst="rect">
            <a:avLst/>
          </a:prstGeom>
          <a:noFill/>
          <a:ln>
            <a:noFill/>
          </a:ln>
        </p:spPr>
        <p:txBody>
          <a:bodyPr anchorCtr="0" anchor="t" bIns="0" lIns="0" spcFirstLastPara="1" rIns="0" wrap="square" tIns="0">
            <a:spAutoFit/>
          </a:bodyPr>
          <a:lstStyle/>
          <a:p>
            <a:pPr indent="0" lvl="0" marL="0" marR="0" rtl="0" algn="l">
              <a:lnSpc>
                <a:spcPct val="131771"/>
              </a:lnSpc>
              <a:spcBef>
                <a:spcPts val="0"/>
              </a:spcBef>
              <a:spcAft>
                <a:spcPts val="0"/>
              </a:spcAft>
              <a:buClr>
                <a:srgbClr val="0066CC"/>
              </a:buClr>
              <a:buSzPts val="683"/>
              <a:buFont typeface="Calibri"/>
              <a:buNone/>
            </a:pPr>
            <a:r>
              <a:rPr b="1" i="0" lang="en-US" sz="683" u="none" cap="none" strike="noStrike">
                <a:solidFill>
                  <a:srgbClr val="0066CC"/>
                </a:solidFill>
                <a:latin typeface="Calibri"/>
                <a:ea typeface="Calibri"/>
                <a:cs typeface="Calibri"/>
                <a:sym typeface="Calibri"/>
              </a:rPr>
              <a:t>Key Challenge</a:t>
            </a:r>
            <a:endParaRPr b="0" i="0" sz="683" u="none" cap="none" strike="noStrike">
              <a:solidFill>
                <a:schemeClr val="dk1"/>
              </a:solidFill>
              <a:latin typeface="Calibri"/>
              <a:ea typeface="Calibri"/>
              <a:cs typeface="Calibri"/>
              <a:sym typeface="Calibri"/>
            </a:endParaRPr>
          </a:p>
        </p:txBody>
      </p:sp>
      <p:sp>
        <p:nvSpPr>
          <p:cNvPr id="80" name="Google Shape;80;p3"/>
          <p:cNvSpPr/>
          <p:nvPr/>
        </p:nvSpPr>
        <p:spPr>
          <a:xfrm>
            <a:off x="4857750" y="4614779"/>
            <a:ext cx="3714750" cy="365727"/>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Requires enormous amounts of data—sometimes used without proper rights</a:t>
            </a:r>
            <a:endParaRPr b="0" i="0" sz="834"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descr="preencoded.png" id="86" name="Google Shape;86;p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7" name="Google Shape;87;p4"/>
          <p:cNvSpPr/>
          <p:nvPr/>
        </p:nvSpPr>
        <p:spPr>
          <a:xfrm>
            <a:off x="428625" y="528638"/>
            <a:ext cx="8286750" cy="312539"/>
          </a:xfrm>
          <a:prstGeom prst="rect">
            <a:avLst/>
          </a:prstGeom>
          <a:noFill/>
          <a:ln>
            <a:noFill/>
          </a:ln>
        </p:spPr>
        <p:txBody>
          <a:bodyPr anchorCtr="0" anchor="t" bIns="0" lIns="0" spcFirstLastPara="1" rIns="0" wrap="square" tIns="0">
            <a:spAutoFit/>
          </a:bodyPr>
          <a:lstStyle/>
          <a:p>
            <a:pPr indent="0" lvl="0" marL="0" marR="0" rtl="0" algn="l">
              <a:lnSpc>
                <a:spcPct val="137328"/>
              </a:lnSpc>
              <a:spcBef>
                <a:spcPts val="0"/>
              </a:spcBef>
              <a:spcAft>
                <a:spcPts val="0"/>
              </a:spcAft>
              <a:buClr>
                <a:srgbClr val="0066CC"/>
              </a:buClr>
              <a:buSzPts val="1602"/>
              <a:buFont typeface="Calibri"/>
              <a:buNone/>
            </a:pPr>
            <a:r>
              <a:rPr b="1" i="0" lang="en-US" sz="1602" u="none" cap="none" strike="noStrike">
                <a:solidFill>
                  <a:srgbClr val="0066CC"/>
                </a:solidFill>
                <a:latin typeface="Calibri"/>
                <a:ea typeface="Calibri"/>
                <a:cs typeface="Calibri"/>
                <a:sym typeface="Calibri"/>
              </a:rPr>
              <a:t>The AI Boom and Economic Impact</a:t>
            </a:r>
            <a:endParaRPr b="0" i="0" sz="1602" u="none" cap="none" strike="noStrike">
              <a:solidFill>
                <a:schemeClr val="dk1"/>
              </a:solidFill>
              <a:latin typeface="Calibri"/>
              <a:ea typeface="Calibri"/>
              <a:cs typeface="Calibri"/>
              <a:sym typeface="Calibri"/>
            </a:endParaRPr>
          </a:p>
        </p:txBody>
      </p:sp>
      <p:sp>
        <p:nvSpPr>
          <p:cNvPr id="88" name="Google Shape;88;p4"/>
          <p:cNvSpPr/>
          <p:nvPr/>
        </p:nvSpPr>
        <p:spPr>
          <a:xfrm>
            <a:off x="428625" y="1198364"/>
            <a:ext cx="8286750" cy="218582"/>
          </a:xfrm>
          <a:prstGeom prst="rect">
            <a:avLst/>
          </a:prstGeom>
          <a:noFill/>
          <a:ln>
            <a:noFill/>
          </a:ln>
        </p:spPr>
        <p:txBody>
          <a:bodyPr anchorCtr="0" anchor="t" bIns="0" lIns="0" spcFirstLastPara="1" rIns="0" wrap="square" tIns="0">
            <a:spAutoFit/>
          </a:bodyPr>
          <a:lstStyle/>
          <a:p>
            <a:pPr indent="0" lvl="0" marL="0" marR="0" rtl="0" algn="l">
              <a:lnSpc>
                <a:spcPct val="180467"/>
              </a:lnSpc>
              <a:spcBef>
                <a:spcPts val="0"/>
              </a:spcBef>
              <a:spcAft>
                <a:spcPts val="0"/>
              </a:spcAft>
              <a:buClr>
                <a:srgbClr val="333333"/>
              </a:buClr>
              <a:buSzPts val="942"/>
              <a:buFont typeface="Calibri"/>
              <a:buNone/>
            </a:pPr>
            <a:r>
              <a:rPr b="0" i="0" lang="en-US" sz="942" u="none" cap="none" strike="noStrike">
                <a:solidFill>
                  <a:srgbClr val="333333"/>
                </a:solidFill>
                <a:latin typeface="Calibri"/>
                <a:ea typeface="Calibri"/>
                <a:cs typeface="Calibri"/>
                <a:sym typeface="Calibri"/>
              </a:rPr>
              <a:t>The breakthrough in artificial intelligence technology has triggered a significant economic shift, visible across global financial markets.</a:t>
            </a:r>
            <a:endParaRPr b="0" i="0" sz="942" u="none" cap="none" strike="noStrike">
              <a:solidFill>
                <a:schemeClr val="dk1"/>
              </a:solidFill>
              <a:latin typeface="Calibri"/>
              <a:ea typeface="Calibri"/>
              <a:cs typeface="Calibri"/>
              <a:sym typeface="Calibri"/>
            </a:endParaRPr>
          </a:p>
        </p:txBody>
      </p:sp>
      <p:sp>
        <p:nvSpPr>
          <p:cNvPr id="89" name="Google Shape;89;p4"/>
          <p:cNvSpPr/>
          <p:nvPr/>
        </p:nvSpPr>
        <p:spPr>
          <a:xfrm>
            <a:off x="428625" y="1774134"/>
            <a:ext cx="8286750" cy="1010087"/>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28625" y="1774134"/>
            <a:ext cx="35719" cy="1010087"/>
          </a:xfrm>
          <a:prstGeom prst="rect">
            <a:avLst/>
          </a:prstGeom>
          <a:solidFill>
            <a:srgbClr val="FF6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607219" y="1952727"/>
            <a:ext cx="7929563" cy="135731"/>
          </a:xfrm>
          <a:prstGeom prst="rect">
            <a:avLst/>
          </a:prstGeom>
          <a:noFill/>
          <a:ln>
            <a:noFill/>
          </a:ln>
        </p:spPr>
        <p:txBody>
          <a:bodyPr anchorCtr="0" anchor="t" bIns="0" lIns="0" spcFirstLastPara="1" rIns="0" wrap="square" tIns="0">
            <a:spAutoFit/>
          </a:bodyPr>
          <a:lstStyle/>
          <a:p>
            <a:pPr indent="0" lvl="0" marL="0" marR="0" rtl="0" algn="l">
              <a:lnSpc>
                <a:spcPct val="131771"/>
              </a:lnSpc>
              <a:spcBef>
                <a:spcPts val="0"/>
              </a:spcBef>
              <a:spcAft>
                <a:spcPts val="0"/>
              </a:spcAft>
              <a:buClr>
                <a:srgbClr val="0066CC"/>
              </a:buClr>
              <a:buSzPts val="683"/>
              <a:buFont typeface="Calibri"/>
              <a:buNone/>
            </a:pPr>
            <a:r>
              <a:rPr b="1" i="0" lang="en-US" sz="683" u="none" cap="none" strike="noStrike">
                <a:solidFill>
                  <a:srgbClr val="0066CC"/>
                </a:solidFill>
                <a:latin typeface="Calibri"/>
                <a:ea typeface="Calibri"/>
                <a:cs typeface="Calibri"/>
                <a:sym typeface="Calibri"/>
              </a:rPr>
              <a:t>Market Observation</a:t>
            </a:r>
            <a:endParaRPr b="0" i="0" sz="683" u="none" cap="none" strike="noStrike">
              <a:solidFill>
                <a:schemeClr val="dk1"/>
              </a:solidFill>
              <a:latin typeface="Calibri"/>
              <a:ea typeface="Calibri"/>
              <a:cs typeface="Calibri"/>
              <a:sym typeface="Calibri"/>
            </a:endParaRPr>
          </a:p>
        </p:txBody>
      </p:sp>
      <p:sp>
        <p:nvSpPr>
          <p:cNvPr id="92" name="Google Shape;92;p4"/>
          <p:cNvSpPr/>
          <p:nvPr/>
        </p:nvSpPr>
        <p:spPr>
          <a:xfrm>
            <a:off x="607219" y="2145609"/>
            <a:ext cx="7929563" cy="205718"/>
          </a:xfrm>
          <a:prstGeom prst="rect">
            <a:avLst/>
          </a:prstGeom>
          <a:noFill/>
          <a:ln>
            <a:noFill/>
          </a:ln>
        </p:spPr>
        <p:txBody>
          <a:bodyPr anchorCtr="0" anchor="t" bIns="0" lIns="0" spcFirstLastPara="1" rIns="0" wrap="square" tIns="0">
            <a:spAutoFit/>
          </a:bodyPr>
          <a:lstStyle/>
          <a:p>
            <a:pPr indent="0" lvl="0" marL="0" marR="0" rtl="0" algn="l">
              <a:lnSpc>
                <a:spcPct val="180790"/>
              </a:lnSpc>
              <a:spcBef>
                <a:spcPts val="0"/>
              </a:spcBef>
              <a:spcAft>
                <a:spcPts val="0"/>
              </a:spcAft>
              <a:buClr>
                <a:srgbClr val="333333"/>
              </a:buClr>
              <a:buSzPts val="885"/>
              <a:buFont typeface="Calibri"/>
              <a:buNone/>
            </a:pPr>
            <a:r>
              <a:rPr b="1" i="0" lang="en-US" sz="885" u="none" cap="none" strike="noStrike">
                <a:solidFill>
                  <a:srgbClr val="333333"/>
                </a:solidFill>
                <a:latin typeface="Calibri"/>
                <a:ea typeface="Calibri"/>
                <a:cs typeface="Calibri"/>
                <a:sym typeface="Calibri"/>
              </a:rPr>
              <a:t>The impact of this new breakthrough can be seen in the stock market</a:t>
            </a:r>
            <a:endParaRPr b="0" i="0" sz="885" u="none" cap="none" strike="noStrike">
              <a:solidFill>
                <a:schemeClr val="dk1"/>
              </a:solidFill>
              <a:latin typeface="Calibri"/>
              <a:ea typeface="Calibri"/>
              <a:cs typeface="Calibri"/>
              <a:sym typeface="Calibri"/>
            </a:endParaRPr>
          </a:p>
        </p:txBody>
      </p:sp>
      <p:sp>
        <p:nvSpPr>
          <p:cNvPr id="93" name="Google Shape;93;p4"/>
          <p:cNvSpPr/>
          <p:nvPr/>
        </p:nvSpPr>
        <p:spPr>
          <a:xfrm>
            <a:off x="607219" y="2422764"/>
            <a:ext cx="7929563" cy="182863"/>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666666"/>
              </a:buClr>
              <a:buSzPts val="834"/>
              <a:buFont typeface="Calibri"/>
              <a:buNone/>
            </a:pPr>
            <a:r>
              <a:rPr b="0" i="0" lang="en-US" sz="834" u="none" cap="none" strike="noStrike">
                <a:solidFill>
                  <a:srgbClr val="666666"/>
                </a:solidFill>
                <a:latin typeface="Calibri"/>
                <a:ea typeface="Calibri"/>
                <a:cs typeface="Calibri"/>
                <a:sym typeface="Calibri"/>
              </a:rPr>
              <a:t>Investment capital is flowing rapidly into companies that enable AI infrastructure and development.</a:t>
            </a:r>
            <a:endParaRPr b="0" i="0" sz="834" u="none" cap="none" strike="noStrike">
              <a:solidFill>
                <a:schemeClr val="dk1"/>
              </a:solidFill>
              <a:latin typeface="Calibri"/>
              <a:ea typeface="Calibri"/>
              <a:cs typeface="Calibri"/>
              <a:sym typeface="Calibri"/>
            </a:endParaRPr>
          </a:p>
        </p:txBody>
      </p:sp>
      <p:sp>
        <p:nvSpPr>
          <p:cNvPr id="94" name="Google Shape;94;p4"/>
          <p:cNvSpPr/>
          <p:nvPr/>
        </p:nvSpPr>
        <p:spPr>
          <a:xfrm>
            <a:off x="428625" y="3284283"/>
            <a:ext cx="4054078" cy="155377"/>
          </a:xfrm>
          <a:prstGeom prst="rect">
            <a:avLst/>
          </a:prstGeom>
          <a:noFill/>
          <a:ln>
            <a:noFill/>
          </a:ln>
        </p:spPr>
        <p:txBody>
          <a:bodyPr anchorCtr="0" anchor="t" bIns="0" lIns="0" spcFirstLastPara="1" rIns="0" wrap="square" tIns="0">
            <a:spAutoFit/>
          </a:bodyPr>
          <a:lstStyle/>
          <a:p>
            <a:pPr indent="0" lvl="0" marL="0" marR="0" rtl="0" algn="l">
              <a:lnSpc>
                <a:spcPct val="140306"/>
              </a:lnSpc>
              <a:spcBef>
                <a:spcPts val="0"/>
              </a:spcBef>
              <a:spcAft>
                <a:spcPts val="0"/>
              </a:spcAft>
              <a:buClr>
                <a:srgbClr val="0066CC"/>
              </a:buClr>
              <a:buSzPts val="784"/>
              <a:buFont typeface="Calibri"/>
              <a:buNone/>
            </a:pPr>
            <a:r>
              <a:rPr b="1" i="0" lang="en-US" sz="784" u="none" cap="none" strike="noStrike">
                <a:solidFill>
                  <a:srgbClr val="0066CC"/>
                </a:solidFill>
                <a:latin typeface="Calibri"/>
                <a:ea typeface="Calibri"/>
                <a:cs typeface="Calibri"/>
                <a:sym typeface="Calibri"/>
              </a:rPr>
              <a:t>Investment Trend</a:t>
            </a:r>
            <a:endParaRPr b="0" i="0" sz="784" u="none" cap="none" strike="noStrike">
              <a:solidFill>
                <a:schemeClr val="dk1"/>
              </a:solidFill>
              <a:latin typeface="Calibri"/>
              <a:ea typeface="Calibri"/>
              <a:cs typeface="Calibri"/>
              <a:sym typeface="Calibri"/>
            </a:endParaRPr>
          </a:p>
        </p:txBody>
      </p:sp>
      <p:sp>
        <p:nvSpPr>
          <p:cNvPr id="95" name="Google Shape;95;p4"/>
          <p:cNvSpPr/>
          <p:nvPr/>
        </p:nvSpPr>
        <p:spPr>
          <a:xfrm>
            <a:off x="428625" y="3525385"/>
            <a:ext cx="4054078" cy="342900"/>
          </a:xfrm>
          <a:prstGeom prst="rect">
            <a:avLst/>
          </a:prstGeom>
          <a:noFill/>
          <a:ln>
            <a:noFill/>
          </a:ln>
        </p:spPr>
        <p:txBody>
          <a:bodyPr anchorCtr="0" anchor="t" bIns="0" lIns="0" spcFirstLastPara="1" rIns="0" wrap="square" tIns="0">
            <a:spAutoFit/>
          </a:bodyPr>
          <a:lstStyle/>
          <a:p>
            <a:pPr indent="0" lvl="0" marL="0" marR="0" rtl="0" algn="l">
              <a:lnSpc>
                <a:spcPct val="179487"/>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Money is flowing into companies that provide the essential hardware and software for AI systems.</a:t>
            </a:r>
            <a:endParaRPr b="0" i="0" sz="780" u="none" cap="none" strike="noStrike">
              <a:solidFill>
                <a:schemeClr val="dk1"/>
              </a:solidFill>
              <a:latin typeface="Calibri"/>
              <a:ea typeface="Calibri"/>
              <a:cs typeface="Calibri"/>
              <a:sym typeface="Calibri"/>
            </a:endParaRPr>
          </a:p>
        </p:txBody>
      </p:sp>
      <p:sp>
        <p:nvSpPr>
          <p:cNvPr id="96" name="Google Shape;96;p4"/>
          <p:cNvSpPr/>
          <p:nvPr/>
        </p:nvSpPr>
        <p:spPr>
          <a:xfrm>
            <a:off x="4661297" y="3284283"/>
            <a:ext cx="4054078" cy="155377"/>
          </a:xfrm>
          <a:prstGeom prst="rect">
            <a:avLst/>
          </a:prstGeom>
          <a:noFill/>
          <a:ln>
            <a:noFill/>
          </a:ln>
        </p:spPr>
        <p:txBody>
          <a:bodyPr anchorCtr="0" anchor="t" bIns="0" lIns="0" spcFirstLastPara="1" rIns="0" wrap="square" tIns="0">
            <a:spAutoFit/>
          </a:bodyPr>
          <a:lstStyle/>
          <a:p>
            <a:pPr indent="0" lvl="0" marL="0" marR="0" rtl="0" algn="l">
              <a:lnSpc>
                <a:spcPct val="140306"/>
              </a:lnSpc>
              <a:spcBef>
                <a:spcPts val="0"/>
              </a:spcBef>
              <a:spcAft>
                <a:spcPts val="0"/>
              </a:spcAft>
              <a:buClr>
                <a:srgbClr val="0066CC"/>
              </a:buClr>
              <a:buSzPts val="784"/>
              <a:buFont typeface="Calibri"/>
              <a:buNone/>
            </a:pPr>
            <a:r>
              <a:rPr b="1" i="0" lang="en-US" sz="784" u="none" cap="none" strike="noStrike">
                <a:solidFill>
                  <a:srgbClr val="0066CC"/>
                </a:solidFill>
                <a:latin typeface="Calibri"/>
                <a:ea typeface="Calibri"/>
                <a:cs typeface="Calibri"/>
                <a:sym typeface="Calibri"/>
              </a:rPr>
              <a:t>Stock Performance</a:t>
            </a:r>
            <a:endParaRPr b="0" i="0" sz="784" u="none" cap="none" strike="noStrike">
              <a:solidFill>
                <a:schemeClr val="dk1"/>
              </a:solidFill>
              <a:latin typeface="Calibri"/>
              <a:ea typeface="Calibri"/>
              <a:cs typeface="Calibri"/>
              <a:sym typeface="Calibri"/>
            </a:endParaRPr>
          </a:p>
        </p:txBody>
      </p:sp>
      <p:sp>
        <p:nvSpPr>
          <p:cNvPr id="97" name="Google Shape;97;p4"/>
          <p:cNvSpPr/>
          <p:nvPr/>
        </p:nvSpPr>
        <p:spPr>
          <a:xfrm>
            <a:off x="4661297" y="3525385"/>
            <a:ext cx="4054078" cy="342900"/>
          </a:xfrm>
          <a:prstGeom prst="rect">
            <a:avLst/>
          </a:prstGeom>
          <a:noFill/>
          <a:ln>
            <a:noFill/>
          </a:ln>
        </p:spPr>
        <p:txBody>
          <a:bodyPr anchorCtr="0" anchor="t" bIns="0" lIns="0" spcFirstLastPara="1" rIns="0" wrap="square" tIns="0">
            <a:spAutoFit/>
          </a:bodyPr>
          <a:lstStyle/>
          <a:p>
            <a:pPr indent="0" lvl="0" marL="0" marR="0" rtl="0" algn="l">
              <a:lnSpc>
                <a:spcPct val="179487"/>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Key hardware providers have seen dramatic increases in stock prices, reflecting massive investment in AI infrastructure.</a:t>
            </a:r>
            <a:endParaRPr b="0" i="0" sz="780" u="none" cap="none" strike="noStrike">
              <a:solidFill>
                <a:schemeClr val="dk1"/>
              </a:solidFill>
              <a:latin typeface="Calibri"/>
              <a:ea typeface="Calibri"/>
              <a:cs typeface="Calibri"/>
              <a:sym typeface="Calibri"/>
            </a:endParaRPr>
          </a:p>
        </p:txBody>
      </p:sp>
      <p:sp>
        <p:nvSpPr>
          <p:cNvPr id="98" name="Google Shape;98;p4"/>
          <p:cNvSpPr/>
          <p:nvPr/>
        </p:nvSpPr>
        <p:spPr>
          <a:xfrm>
            <a:off x="428625" y="4046879"/>
            <a:ext cx="4054078" cy="155377"/>
          </a:xfrm>
          <a:prstGeom prst="rect">
            <a:avLst/>
          </a:prstGeom>
          <a:noFill/>
          <a:ln>
            <a:noFill/>
          </a:ln>
        </p:spPr>
        <p:txBody>
          <a:bodyPr anchorCtr="0" anchor="t" bIns="0" lIns="0" spcFirstLastPara="1" rIns="0" wrap="square" tIns="0">
            <a:spAutoFit/>
          </a:bodyPr>
          <a:lstStyle/>
          <a:p>
            <a:pPr indent="0" lvl="0" marL="0" marR="0" rtl="0" algn="l">
              <a:lnSpc>
                <a:spcPct val="140306"/>
              </a:lnSpc>
              <a:spcBef>
                <a:spcPts val="0"/>
              </a:spcBef>
              <a:spcAft>
                <a:spcPts val="0"/>
              </a:spcAft>
              <a:buClr>
                <a:srgbClr val="0066CC"/>
              </a:buClr>
              <a:buSzPts val="784"/>
              <a:buFont typeface="Calibri"/>
              <a:buNone/>
            </a:pPr>
            <a:r>
              <a:rPr b="1" i="0" lang="en-US" sz="784" u="none" cap="none" strike="noStrike">
                <a:solidFill>
                  <a:srgbClr val="0066CC"/>
                </a:solidFill>
                <a:latin typeface="Calibri"/>
                <a:ea typeface="Calibri"/>
                <a:cs typeface="Calibri"/>
                <a:sym typeface="Calibri"/>
              </a:rPr>
              <a:t>Market Drivers</a:t>
            </a:r>
            <a:endParaRPr b="0" i="0" sz="784" u="none" cap="none" strike="noStrike">
              <a:solidFill>
                <a:schemeClr val="dk1"/>
              </a:solidFill>
              <a:latin typeface="Calibri"/>
              <a:ea typeface="Calibri"/>
              <a:cs typeface="Calibri"/>
              <a:sym typeface="Calibri"/>
            </a:endParaRPr>
          </a:p>
        </p:txBody>
      </p:sp>
      <p:sp>
        <p:nvSpPr>
          <p:cNvPr id="99" name="Google Shape;99;p4"/>
          <p:cNvSpPr/>
          <p:nvPr/>
        </p:nvSpPr>
        <p:spPr>
          <a:xfrm>
            <a:off x="428625" y="4287980"/>
            <a:ext cx="4054078" cy="342900"/>
          </a:xfrm>
          <a:prstGeom prst="rect">
            <a:avLst/>
          </a:prstGeom>
          <a:noFill/>
          <a:ln>
            <a:noFill/>
          </a:ln>
        </p:spPr>
        <p:txBody>
          <a:bodyPr anchorCtr="0" anchor="t" bIns="0" lIns="0" spcFirstLastPara="1" rIns="0" wrap="square" tIns="0">
            <a:spAutoFit/>
          </a:bodyPr>
          <a:lstStyle/>
          <a:p>
            <a:pPr indent="0" lvl="0" marL="0" marR="0" rtl="0" algn="l">
              <a:lnSpc>
                <a:spcPct val="179487"/>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Companies racing to build data centers, acquire GPUs, and develop AI capabilities are driving valuations higher.</a:t>
            </a:r>
            <a:endParaRPr b="0" i="0" sz="780" u="none" cap="none" strike="noStrike">
              <a:solidFill>
                <a:schemeClr val="dk1"/>
              </a:solidFill>
              <a:latin typeface="Calibri"/>
              <a:ea typeface="Calibri"/>
              <a:cs typeface="Calibri"/>
              <a:sym typeface="Calibri"/>
            </a:endParaRPr>
          </a:p>
        </p:txBody>
      </p:sp>
      <p:sp>
        <p:nvSpPr>
          <p:cNvPr id="100" name="Google Shape;100;p4"/>
          <p:cNvSpPr/>
          <p:nvPr/>
        </p:nvSpPr>
        <p:spPr>
          <a:xfrm>
            <a:off x="4661297" y="4046879"/>
            <a:ext cx="4054078" cy="155377"/>
          </a:xfrm>
          <a:prstGeom prst="rect">
            <a:avLst/>
          </a:prstGeom>
          <a:noFill/>
          <a:ln>
            <a:noFill/>
          </a:ln>
        </p:spPr>
        <p:txBody>
          <a:bodyPr anchorCtr="0" anchor="t" bIns="0" lIns="0" spcFirstLastPara="1" rIns="0" wrap="square" tIns="0">
            <a:spAutoFit/>
          </a:bodyPr>
          <a:lstStyle/>
          <a:p>
            <a:pPr indent="0" lvl="0" marL="0" marR="0" rtl="0" algn="l">
              <a:lnSpc>
                <a:spcPct val="140306"/>
              </a:lnSpc>
              <a:spcBef>
                <a:spcPts val="0"/>
              </a:spcBef>
              <a:spcAft>
                <a:spcPts val="0"/>
              </a:spcAft>
              <a:buClr>
                <a:srgbClr val="0066CC"/>
              </a:buClr>
              <a:buSzPts val="784"/>
              <a:buFont typeface="Calibri"/>
              <a:buNone/>
            </a:pPr>
            <a:r>
              <a:rPr b="1" i="0" lang="en-US" sz="784" u="none" cap="none" strike="noStrike">
                <a:solidFill>
                  <a:srgbClr val="0066CC"/>
                </a:solidFill>
                <a:latin typeface="Calibri"/>
                <a:ea typeface="Calibri"/>
                <a:cs typeface="Calibri"/>
                <a:sym typeface="Calibri"/>
              </a:rPr>
              <a:t>Global Impact</a:t>
            </a:r>
            <a:endParaRPr b="0" i="0" sz="784" u="none" cap="none" strike="noStrike">
              <a:solidFill>
                <a:schemeClr val="dk1"/>
              </a:solidFill>
              <a:latin typeface="Calibri"/>
              <a:ea typeface="Calibri"/>
              <a:cs typeface="Calibri"/>
              <a:sym typeface="Calibri"/>
            </a:endParaRPr>
          </a:p>
        </p:txBody>
      </p:sp>
      <p:sp>
        <p:nvSpPr>
          <p:cNvPr id="101" name="Google Shape;101;p4"/>
          <p:cNvSpPr/>
          <p:nvPr/>
        </p:nvSpPr>
        <p:spPr>
          <a:xfrm>
            <a:off x="4661297" y="4287980"/>
            <a:ext cx="4054078" cy="342900"/>
          </a:xfrm>
          <a:prstGeom prst="rect">
            <a:avLst/>
          </a:prstGeom>
          <a:noFill/>
          <a:ln>
            <a:noFill/>
          </a:ln>
        </p:spPr>
        <p:txBody>
          <a:bodyPr anchorCtr="0" anchor="t" bIns="0" lIns="0" spcFirstLastPara="1" rIns="0" wrap="square" tIns="0">
            <a:spAutoFit/>
          </a:bodyPr>
          <a:lstStyle/>
          <a:p>
            <a:pPr indent="0" lvl="0" marL="0" marR="0" rtl="0" algn="l">
              <a:lnSpc>
                <a:spcPct val="179487"/>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The AI boom is reshaping technology sectors and creating new opportunities across industries worldwide.</a:t>
            </a:r>
            <a:endParaRPr b="0" i="0" sz="78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g3a67370cea8_0_1"/>
          <p:cNvPicPr preferRelativeResize="0"/>
          <p:nvPr/>
        </p:nvPicPr>
        <p:blipFill>
          <a:blip r:embed="rId3">
            <a:alphaModFix/>
          </a:blip>
          <a:stretch>
            <a:fillRect/>
          </a:stretch>
        </p:blipFill>
        <p:spPr>
          <a:xfrm>
            <a:off x="457775" y="449775"/>
            <a:ext cx="3654475" cy="3801675"/>
          </a:xfrm>
          <a:prstGeom prst="rect">
            <a:avLst/>
          </a:prstGeom>
          <a:noFill/>
          <a:ln>
            <a:noFill/>
          </a:ln>
        </p:spPr>
      </p:pic>
      <p:pic>
        <p:nvPicPr>
          <p:cNvPr id="108" name="Google Shape;108;g3a67370cea8_0_1"/>
          <p:cNvPicPr preferRelativeResize="0"/>
          <p:nvPr/>
        </p:nvPicPr>
        <p:blipFill>
          <a:blip r:embed="rId4">
            <a:alphaModFix/>
          </a:blip>
          <a:stretch>
            <a:fillRect/>
          </a:stretch>
        </p:blipFill>
        <p:spPr>
          <a:xfrm>
            <a:off x="4811178" y="393500"/>
            <a:ext cx="4051522" cy="36741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descr="preencoded.png" id="114" name="Google Shape;114;p5"/>
          <p:cNvPicPr preferRelativeResize="0"/>
          <p:nvPr/>
        </p:nvPicPr>
        <p:blipFill rotWithShape="1">
          <a:blip r:embed="rId3">
            <a:alphaModFix/>
          </a:blip>
          <a:srcRect b="0" l="0" r="0" t="0"/>
          <a:stretch/>
        </p:blipFill>
        <p:spPr>
          <a:xfrm>
            <a:off x="0" y="0"/>
            <a:ext cx="9144002" cy="5143501"/>
          </a:xfrm>
          <a:prstGeom prst="rect">
            <a:avLst/>
          </a:prstGeom>
          <a:noFill/>
          <a:ln>
            <a:noFill/>
          </a:ln>
        </p:spPr>
      </p:pic>
      <p:sp>
        <p:nvSpPr>
          <p:cNvPr id="115" name="Google Shape;115;p5"/>
          <p:cNvSpPr/>
          <p:nvPr/>
        </p:nvSpPr>
        <p:spPr>
          <a:xfrm>
            <a:off x="428625" y="528638"/>
            <a:ext cx="8286750" cy="312539"/>
          </a:xfrm>
          <a:prstGeom prst="rect">
            <a:avLst/>
          </a:prstGeom>
          <a:noFill/>
          <a:ln>
            <a:noFill/>
          </a:ln>
        </p:spPr>
        <p:txBody>
          <a:bodyPr anchorCtr="0" anchor="t" bIns="0" lIns="0" spcFirstLastPara="1" rIns="0" wrap="square" tIns="0">
            <a:spAutoFit/>
          </a:bodyPr>
          <a:lstStyle/>
          <a:p>
            <a:pPr indent="0" lvl="0" marL="0" marR="0" rtl="0" algn="l">
              <a:lnSpc>
                <a:spcPct val="137328"/>
              </a:lnSpc>
              <a:spcBef>
                <a:spcPts val="0"/>
              </a:spcBef>
              <a:spcAft>
                <a:spcPts val="0"/>
              </a:spcAft>
              <a:buClr>
                <a:srgbClr val="0066CC"/>
              </a:buClr>
              <a:buSzPts val="1602"/>
              <a:buFont typeface="Calibri"/>
              <a:buNone/>
            </a:pPr>
            <a:r>
              <a:rPr b="1" i="0" lang="en-US" sz="1602" u="none" cap="none" strike="noStrike">
                <a:solidFill>
                  <a:srgbClr val="0066CC"/>
                </a:solidFill>
                <a:latin typeface="Calibri"/>
                <a:ea typeface="Calibri"/>
                <a:cs typeface="Calibri"/>
                <a:sym typeface="Calibri"/>
              </a:rPr>
              <a:t>The Hardware Enablers: Nvidia and AMD</a:t>
            </a:r>
            <a:endParaRPr b="0" i="0" sz="1602" u="none" cap="none" strike="noStrike">
              <a:solidFill>
                <a:schemeClr val="dk1"/>
              </a:solidFill>
              <a:latin typeface="Calibri"/>
              <a:ea typeface="Calibri"/>
              <a:cs typeface="Calibri"/>
              <a:sym typeface="Calibri"/>
            </a:endParaRPr>
          </a:p>
        </p:txBody>
      </p:sp>
      <p:sp>
        <p:nvSpPr>
          <p:cNvPr id="116" name="Google Shape;116;p5"/>
          <p:cNvSpPr/>
          <p:nvPr/>
        </p:nvSpPr>
        <p:spPr>
          <a:xfrm>
            <a:off x="428625" y="1198364"/>
            <a:ext cx="5100638" cy="175022"/>
          </a:xfrm>
          <a:prstGeom prst="rect">
            <a:avLst/>
          </a:prstGeom>
          <a:noFill/>
          <a:ln>
            <a:noFill/>
          </a:ln>
        </p:spPr>
        <p:txBody>
          <a:bodyPr anchorCtr="0" anchor="t" bIns="0" lIns="0" spcFirstLastPara="1" rIns="0" wrap="square" tIns="0">
            <a:spAutoFit/>
          </a:bodyPr>
          <a:lstStyle/>
          <a:p>
            <a:pPr indent="0" lvl="0" marL="0" marR="0" rtl="0" algn="l">
              <a:lnSpc>
                <a:spcPct val="135593"/>
              </a:lnSpc>
              <a:spcBef>
                <a:spcPts val="0"/>
              </a:spcBef>
              <a:spcAft>
                <a:spcPts val="0"/>
              </a:spcAft>
              <a:buClr>
                <a:srgbClr val="0066CC"/>
              </a:buClr>
              <a:buSzPts val="885"/>
              <a:buFont typeface="Calibri"/>
              <a:buNone/>
            </a:pPr>
            <a:r>
              <a:rPr b="1" i="0" lang="en-US" sz="885" u="none" cap="none" strike="noStrike">
                <a:solidFill>
                  <a:srgbClr val="0066CC"/>
                </a:solidFill>
                <a:latin typeface="Calibri"/>
                <a:ea typeface="Calibri"/>
                <a:cs typeface="Calibri"/>
                <a:sym typeface="Calibri"/>
              </a:rPr>
              <a:t>What is a GPU?</a:t>
            </a:r>
            <a:endParaRPr b="0" i="0" sz="885" u="none" cap="none" strike="noStrike">
              <a:solidFill>
                <a:schemeClr val="dk1"/>
              </a:solidFill>
              <a:latin typeface="Calibri"/>
              <a:ea typeface="Calibri"/>
              <a:cs typeface="Calibri"/>
              <a:sym typeface="Calibri"/>
            </a:endParaRPr>
          </a:p>
        </p:txBody>
      </p:sp>
      <p:sp>
        <p:nvSpPr>
          <p:cNvPr id="117" name="Google Shape;117;p5"/>
          <p:cNvSpPr/>
          <p:nvPr/>
        </p:nvSpPr>
        <p:spPr>
          <a:xfrm>
            <a:off x="428625" y="1459111"/>
            <a:ext cx="5100638" cy="548590"/>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FF6B35"/>
              </a:buClr>
              <a:buSzPts val="784"/>
              <a:buFont typeface="Calibri"/>
              <a:buNone/>
            </a:pPr>
            <a:r>
              <a:rPr b="1" i="0" lang="en-US" sz="784" u="none" cap="none" strike="noStrike">
                <a:solidFill>
                  <a:srgbClr val="FF6B35"/>
                </a:solidFill>
                <a:latin typeface="Calibri"/>
                <a:ea typeface="Calibri"/>
                <a:cs typeface="Calibri"/>
                <a:sym typeface="Calibri"/>
              </a:rPr>
              <a:t>Nvidia and AMD</a:t>
            </a:r>
            <a:r>
              <a:rPr b="0" i="0" lang="en-US" sz="834" u="none" cap="none" strike="noStrike">
                <a:solidFill>
                  <a:srgbClr val="333333"/>
                </a:solidFill>
                <a:latin typeface="Calibri"/>
                <a:ea typeface="Calibri"/>
                <a:cs typeface="Calibri"/>
                <a:sym typeface="Calibri"/>
              </a:rPr>
              <a:t> create a critical computer component called a </a:t>
            </a:r>
            <a:r>
              <a:rPr b="1" i="0" lang="en-US" sz="784" u="none" cap="none" strike="noStrike">
                <a:solidFill>
                  <a:srgbClr val="FF6B35"/>
                </a:solidFill>
                <a:latin typeface="Calibri"/>
                <a:ea typeface="Calibri"/>
                <a:cs typeface="Calibri"/>
                <a:sym typeface="Calibri"/>
              </a:rPr>
              <a:t>GPU</a:t>
            </a:r>
            <a:r>
              <a:rPr b="0" i="0" lang="en-US" sz="834" u="none" cap="none" strike="noStrike">
                <a:solidFill>
                  <a:srgbClr val="333333"/>
                </a:solidFill>
                <a:latin typeface="Calibri"/>
                <a:ea typeface="Calibri"/>
                <a:cs typeface="Calibri"/>
                <a:sym typeface="Calibri"/>
              </a:rPr>
              <a:t> (Graphics Processing Unit). Most computers need a GPU to function, but they are especially essential for AI applications.</a:t>
            </a:r>
            <a:endParaRPr b="0" i="0" sz="784" u="none" cap="none" strike="noStrike">
              <a:solidFill>
                <a:schemeClr val="dk1"/>
              </a:solidFill>
              <a:latin typeface="Calibri"/>
              <a:ea typeface="Calibri"/>
              <a:cs typeface="Calibri"/>
              <a:sym typeface="Calibri"/>
            </a:endParaRPr>
          </a:p>
        </p:txBody>
      </p:sp>
      <p:sp>
        <p:nvSpPr>
          <p:cNvPr id="118" name="Google Shape;118;p5"/>
          <p:cNvSpPr/>
          <p:nvPr/>
        </p:nvSpPr>
        <p:spPr>
          <a:xfrm>
            <a:off x="428625" y="2186294"/>
            <a:ext cx="5100638" cy="175022"/>
          </a:xfrm>
          <a:prstGeom prst="rect">
            <a:avLst/>
          </a:prstGeom>
          <a:noFill/>
          <a:ln>
            <a:noFill/>
          </a:ln>
        </p:spPr>
        <p:txBody>
          <a:bodyPr anchorCtr="0" anchor="t" bIns="0" lIns="0" spcFirstLastPara="1" rIns="0" wrap="square" tIns="0">
            <a:spAutoFit/>
          </a:bodyPr>
          <a:lstStyle/>
          <a:p>
            <a:pPr indent="0" lvl="0" marL="0" marR="0" rtl="0" algn="l">
              <a:lnSpc>
                <a:spcPct val="135593"/>
              </a:lnSpc>
              <a:spcBef>
                <a:spcPts val="0"/>
              </a:spcBef>
              <a:spcAft>
                <a:spcPts val="0"/>
              </a:spcAft>
              <a:buClr>
                <a:srgbClr val="0066CC"/>
              </a:buClr>
              <a:buSzPts val="885"/>
              <a:buFont typeface="Calibri"/>
              <a:buNone/>
            </a:pPr>
            <a:r>
              <a:rPr b="1" i="0" lang="en-US" sz="885" u="none" cap="none" strike="noStrike">
                <a:solidFill>
                  <a:srgbClr val="0066CC"/>
                </a:solidFill>
                <a:latin typeface="Calibri"/>
                <a:ea typeface="Calibri"/>
                <a:cs typeface="Calibri"/>
                <a:sym typeface="Calibri"/>
              </a:rPr>
              <a:t>Why GPUs for AI?</a:t>
            </a:r>
            <a:endParaRPr b="0" i="0" sz="885" u="none" cap="none" strike="noStrike">
              <a:solidFill>
                <a:schemeClr val="dk1"/>
              </a:solidFill>
              <a:latin typeface="Calibri"/>
              <a:ea typeface="Calibri"/>
              <a:cs typeface="Calibri"/>
              <a:sym typeface="Calibri"/>
            </a:endParaRPr>
          </a:p>
        </p:txBody>
      </p:sp>
      <p:sp>
        <p:nvSpPr>
          <p:cNvPr id="119" name="Google Shape;119;p5"/>
          <p:cNvSpPr/>
          <p:nvPr/>
        </p:nvSpPr>
        <p:spPr>
          <a:xfrm>
            <a:off x="428625" y="2447041"/>
            <a:ext cx="5100638" cy="548590"/>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GPUs are designed to perform many calculations in parallel, making them ideal for training artificial intelligence models on massive datasets. This parallel processing power is what enables modern AI breakthroughs.</a:t>
            </a:r>
            <a:endParaRPr b="0" i="0" sz="834" u="none" cap="none" strike="noStrike">
              <a:solidFill>
                <a:schemeClr val="dk1"/>
              </a:solidFill>
              <a:latin typeface="Calibri"/>
              <a:ea typeface="Calibri"/>
              <a:cs typeface="Calibri"/>
              <a:sym typeface="Calibri"/>
            </a:endParaRPr>
          </a:p>
        </p:txBody>
      </p:sp>
      <p:sp>
        <p:nvSpPr>
          <p:cNvPr id="120" name="Google Shape;120;p5"/>
          <p:cNvSpPr/>
          <p:nvPr/>
        </p:nvSpPr>
        <p:spPr>
          <a:xfrm>
            <a:off x="428625" y="3245662"/>
            <a:ext cx="5100638" cy="703659"/>
          </a:xfrm>
          <a:prstGeom prst="rect">
            <a:avLst/>
          </a:prstGeom>
          <a:solidFill>
            <a:srgbClr val="F0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428625" y="3245662"/>
            <a:ext cx="28575" cy="703659"/>
          </a:xfrm>
          <a:prstGeom prst="rect">
            <a:avLst/>
          </a:prstGeom>
          <a:solidFill>
            <a:srgbClr val="FF6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571500" y="3388537"/>
            <a:ext cx="571500" cy="155377"/>
          </a:xfrm>
          <a:prstGeom prst="rect">
            <a:avLst/>
          </a:prstGeom>
          <a:noFill/>
          <a:ln>
            <a:noFill/>
          </a:ln>
        </p:spPr>
        <p:txBody>
          <a:bodyPr anchorCtr="0" anchor="t" bIns="0" lIns="0" spcFirstLastPara="1" rIns="0" wrap="square" tIns="0">
            <a:spAutoFit/>
          </a:bodyPr>
          <a:lstStyle/>
          <a:p>
            <a:pPr indent="0" lvl="0" marL="0" marR="0" rtl="0" algn="l">
              <a:lnSpc>
                <a:spcPct val="140306"/>
              </a:lnSpc>
              <a:spcBef>
                <a:spcPts val="0"/>
              </a:spcBef>
              <a:spcAft>
                <a:spcPts val="0"/>
              </a:spcAft>
              <a:buClr>
                <a:srgbClr val="0066CC"/>
              </a:buClr>
              <a:buSzPts val="784"/>
              <a:buFont typeface="Calibri"/>
              <a:buNone/>
            </a:pPr>
            <a:r>
              <a:rPr b="1" i="0" lang="en-US" sz="784" u="none" cap="none" strike="noStrike">
                <a:solidFill>
                  <a:srgbClr val="0066CC"/>
                </a:solidFill>
                <a:latin typeface="Calibri"/>
                <a:ea typeface="Calibri"/>
                <a:cs typeface="Calibri"/>
                <a:sym typeface="Calibri"/>
              </a:rPr>
              <a:t>GPU:</a:t>
            </a:r>
            <a:endParaRPr b="0" i="0" sz="784" u="none" cap="none" strike="noStrike">
              <a:solidFill>
                <a:schemeClr val="dk1"/>
              </a:solidFill>
              <a:latin typeface="Calibri"/>
              <a:ea typeface="Calibri"/>
              <a:cs typeface="Calibri"/>
              <a:sym typeface="Calibri"/>
            </a:endParaRPr>
          </a:p>
        </p:txBody>
      </p:sp>
      <p:sp>
        <p:nvSpPr>
          <p:cNvPr id="123" name="Google Shape;123;p5"/>
          <p:cNvSpPr/>
          <p:nvPr/>
        </p:nvSpPr>
        <p:spPr>
          <a:xfrm>
            <a:off x="1214438" y="3388537"/>
            <a:ext cx="4171950" cy="155377"/>
          </a:xfrm>
          <a:prstGeom prst="rect">
            <a:avLst/>
          </a:prstGeom>
          <a:noFill/>
          <a:ln>
            <a:noFill/>
          </a:ln>
        </p:spPr>
        <p:txBody>
          <a:bodyPr anchorCtr="0" anchor="t" bIns="0" lIns="0" spcFirstLastPara="1" rIns="0" wrap="square" tIns="0">
            <a:spAutoFit/>
          </a:bodyPr>
          <a:lstStyle/>
          <a:p>
            <a:pPr indent="0" lvl="0" marL="0" marR="0" rtl="0" algn="l">
              <a:lnSpc>
                <a:spcPct val="131894"/>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Nvidia, AMD (parallel processing, AI training)</a:t>
            </a:r>
            <a:endParaRPr b="0" i="0" sz="834" u="none" cap="none" strike="noStrike">
              <a:solidFill>
                <a:schemeClr val="dk1"/>
              </a:solidFill>
              <a:latin typeface="Calibri"/>
              <a:ea typeface="Calibri"/>
              <a:cs typeface="Calibri"/>
              <a:sym typeface="Calibri"/>
            </a:endParaRPr>
          </a:p>
        </p:txBody>
      </p:sp>
      <p:sp>
        <p:nvSpPr>
          <p:cNvPr id="124" name="Google Shape;124;p5"/>
          <p:cNvSpPr/>
          <p:nvPr/>
        </p:nvSpPr>
        <p:spPr>
          <a:xfrm>
            <a:off x="571500" y="3651070"/>
            <a:ext cx="571500" cy="155377"/>
          </a:xfrm>
          <a:prstGeom prst="rect">
            <a:avLst/>
          </a:prstGeom>
          <a:noFill/>
          <a:ln>
            <a:noFill/>
          </a:ln>
        </p:spPr>
        <p:txBody>
          <a:bodyPr anchorCtr="0" anchor="t" bIns="0" lIns="0" spcFirstLastPara="1" rIns="0" wrap="square" tIns="0">
            <a:spAutoFit/>
          </a:bodyPr>
          <a:lstStyle/>
          <a:p>
            <a:pPr indent="0" lvl="0" marL="0" marR="0" rtl="0" algn="l">
              <a:lnSpc>
                <a:spcPct val="140306"/>
              </a:lnSpc>
              <a:spcBef>
                <a:spcPts val="0"/>
              </a:spcBef>
              <a:spcAft>
                <a:spcPts val="0"/>
              </a:spcAft>
              <a:buClr>
                <a:srgbClr val="0066CC"/>
              </a:buClr>
              <a:buSzPts val="784"/>
              <a:buFont typeface="Calibri"/>
              <a:buNone/>
            </a:pPr>
            <a:r>
              <a:rPr b="1" i="0" lang="en-US" sz="784" u="none" cap="none" strike="noStrike">
                <a:solidFill>
                  <a:srgbClr val="0066CC"/>
                </a:solidFill>
                <a:latin typeface="Calibri"/>
                <a:ea typeface="Calibri"/>
                <a:cs typeface="Calibri"/>
                <a:sym typeface="Calibri"/>
              </a:rPr>
              <a:t>CPU:</a:t>
            </a:r>
            <a:endParaRPr b="0" i="0" sz="784" u="none" cap="none" strike="noStrike">
              <a:solidFill>
                <a:schemeClr val="dk1"/>
              </a:solidFill>
              <a:latin typeface="Calibri"/>
              <a:ea typeface="Calibri"/>
              <a:cs typeface="Calibri"/>
              <a:sym typeface="Calibri"/>
            </a:endParaRPr>
          </a:p>
        </p:txBody>
      </p:sp>
      <p:sp>
        <p:nvSpPr>
          <p:cNvPr id="125" name="Google Shape;125;p5"/>
          <p:cNvSpPr/>
          <p:nvPr/>
        </p:nvSpPr>
        <p:spPr>
          <a:xfrm>
            <a:off x="1214438" y="3651070"/>
            <a:ext cx="4171950" cy="155377"/>
          </a:xfrm>
          <a:prstGeom prst="rect">
            <a:avLst/>
          </a:prstGeom>
          <a:noFill/>
          <a:ln>
            <a:noFill/>
          </a:ln>
        </p:spPr>
        <p:txBody>
          <a:bodyPr anchorCtr="0" anchor="t" bIns="0" lIns="0" spcFirstLastPara="1" rIns="0" wrap="square" tIns="0">
            <a:spAutoFit/>
          </a:bodyPr>
          <a:lstStyle/>
          <a:p>
            <a:pPr indent="0" lvl="0" marL="0" marR="0" rtl="0" algn="l">
              <a:lnSpc>
                <a:spcPct val="131894"/>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Intel (sequential processing, general computing)</a:t>
            </a:r>
            <a:endParaRPr b="0" i="0" sz="834" u="none" cap="none" strike="noStrike">
              <a:solidFill>
                <a:schemeClr val="dk1"/>
              </a:solidFill>
              <a:latin typeface="Calibri"/>
              <a:ea typeface="Calibri"/>
              <a:cs typeface="Calibri"/>
              <a:sym typeface="Calibri"/>
            </a:endParaRPr>
          </a:p>
        </p:txBody>
      </p:sp>
      <p:sp>
        <p:nvSpPr>
          <p:cNvPr id="126" name="Google Shape;126;p5"/>
          <p:cNvSpPr/>
          <p:nvPr/>
        </p:nvSpPr>
        <p:spPr>
          <a:xfrm>
            <a:off x="428625" y="4127915"/>
            <a:ext cx="5100638" cy="175022"/>
          </a:xfrm>
          <a:prstGeom prst="rect">
            <a:avLst/>
          </a:prstGeom>
          <a:noFill/>
          <a:ln>
            <a:noFill/>
          </a:ln>
        </p:spPr>
        <p:txBody>
          <a:bodyPr anchorCtr="0" anchor="t" bIns="0" lIns="0" spcFirstLastPara="1" rIns="0" wrap="square" tIns="0">
            <a:spAutoFit/>
          </a:bodyPr>
          <a:lstStyle/>
          <a:p>
            <a:pPr indent="0" lvl="0" marL="0" marR="0" rtl="0" algn="l">
              <a:lnSpc>
                <a:spcPct val="135593"/>
              </a:lnSpc>
              <a:spcBef>
                <a:spcPts val="0"/>
              </a:spcBef>
              <a:spcAft>
                <a:spcPts val="0"/>
              </a:spcAft>
              <a:buClr>
                <a:srgbClr val="0066CC"/>
              </a:buClr>
              <a:buSzPts val="885"/>
              <a:buFont typeface="Calibri"/>
              <a:buNone/>
            </a:pPr>
            <a:r>
              <a:rPr b="1" i="0" lang="en-US" sz="885" u="none" cap="none" strike="noStrike">
                <a:solidFill>
                  <a:srgbClr val="0066CC"/>
                </a:solidFill>
                <a:latin typeface="Calibri"/>
                <a:ea typeface="Calibri"/>
                <a:cs typeface="Calibri"/>
                <a:sym typeface="Calibri"/>
              </a:rPr>
              <a:t>Market Competition</a:t>
            </a:r>
            <a:endParaRPr b="0" i="0" sz="885" u="none" cap="none" strike="noStrike">
              <a:solidFill>
                <a:schemeClr val="dk1"/>
              </a:solidFill>
              <a:latin typeface="Calibri"/>
              <a:ea typeface="Calibri"/>
              <a:cs typeface="Calibri"/>
              <a:sym typeface="Calibri"/>
            </a:endParaRPr>
          </a:p>
        </p:txBody>
      </p:sp>
      <p:sp>
        <p:nvSpPr>
          <p:cNvPr id="127" name="Google Shape;127;p5"/>
          <p:cNvSpPr/>
          <p:nvPr/>
        </p:nvSpPr>
        <p:spPr>
          <a:xfrm>
            <a:off x="428625" y="4388662"/>
            <a:ext cx="5100638" cy="548590"/>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Nvidia currently dominates the AI chip market, but AMD is actively challenging this lead. Both companies are racing to provide the most powerful and efficient hardware for the booming AI industry.</a:t>
            </a:r>
            <a:endParaRPr b="0" i="0" sz="834" u="none" cap="none" strike="noStrike">
              <a:solidFill>
                <a:schemeClr val="dk1"/>
              </a:solidFill>
              <a:latin typeface="Calibri"/>
              <a:ea typeface="Calibri"/>
              <a:cs typeface="Calibri"/>
              <a:sym typeface="Calibri"/>
            </a:endParaRPr>
          </a:p>
        </p:txBody>
      </p:sp>
      <p:pic>
        <p:nvPicPr>
          <p:cNvPr descr="preencoded.png" id="128" name="Google Shape;128;p5"/>
          <p:cNvPicPr preferRelativeResize="0"/>
          <p:nvPr/>
        </p:nvPicPr>
        <p:blipFill rotWithShape="1">
          <a:blip r:embed="rId4">
            <a:alphaModFix/>
          </a:blip>
          <a:srcRect b="0" l="0" r="0" t="0"/>
          <a:stretch/>
        </p:blipFill>
        <p:spPr>
          <a:xfrm>
            <a:off x="5815013" y="1198364"/>
            <a:ext cx="2900363" cy="1450181"/>
          </a:xfrm>
          <a:prstGeom prst="rect">
            <a:avLst/>
          </a:prstGeom>
          <a:noFill/>
          <a:ln>
            <a:noFill/>
          </a:ln>
        </p:spPr>
      </p:pic>
      <p:pic>
        <p:nvPicPr>
          <p:cNvPr id="129" name="Google Shape;129;p5"/>
          <p:cNvPicPr preferRelativeResize="0"/>
          <p:nvPr/>
        </p:nvPicPr>
        <p:blipFill>
          <a:blip r:embed="rId5">
            <a:alphaModFix/>
          </a:blip>
          <a:stretch>
            <a:fillRect/>
          </a:stretch>
        </p:blipFill>
        <p:spPr>
          <a:xfrm>
            <a:off x="6186932" y="3005747"/>
            <a:ext cx="737430" cy="543225"/>
          </a:xfrm>
          <a:prstGeom prst="rect">
            <a:avLst/>
          </a:prstGeom>
          <a:noFill/>
          <a:ln>
            <a:noFill/>
          </a:ln>
        </p:spPr>
      </p:pic>
      <p:pic>
        <p:nvPicPr>
          <p:cNvPr id="130" name="Google Shape;130;p5"/>
          <p:cNvPicPr preferRelativeResize="0"/>
          <p:nvPr/>
        </p:nvPicPr>
        <p:blipFill>
          <a:blip r:embed="rId6">
            <a:alphaModFix/>
          </a:blip>
          <a:stretch>
            <a:fillRect/>
          </a:stretch>
        </p:blipFill>
        <p:spPr>
          <a:xfrm>
            <a:off x="7510799" y="3044225"/>
            <a:ext cx="832663" cy="466300"/>
          </a:xfrm>
          <a:prstGeom prst="rect">
            <a:avLst/>
          </a:prstGeom>
          <a:noFill/>
          <a:ln>
            <a:noFill/>
          </a:ln>
        </p:spPr>
      </p:pic>
      <p:pic>
        <p:nvPicPr>
          <p:cNvPr id="131" name="Google Shape;131;p5"/>
          <p:cNvPicPr preferRelativeResize="0"/>
          <p:nvPr/>
        </p:nvPicPr>
        <p:blipFill>
          <a:blip r:embed="rId7">
            <a:alphaModFix/>
          </a:blip>
          <a:stretch>
            <a:fillRect/>
          </a:stretch>
        </p:blipFill>
        <p:spPr>
          <a:xfrm>
            <a:off x="7080784" y="4302925"/>
            <a:ext cx="706516" cy="466300"/>
          </a:xfrm>
          <a:prstGeom prst="rect">
            <a:avLst/>
          </a:prstGeom>
          <a:noFill/>
          <a:ln>
            <a:noFill/>
          </a:ln>
        </p:spPr>
      </p:pic>
      <p:pic>
        <p:nvPicPr>
          <p:cNvPr id="132" name="Google Shape;132;p5"/>
          <p:cNvPicPr preferRelativeResize="0"/>
          <p:nvPr/>
        </p:nvPicPr>
        <p:blipFill>
          <a:blip r:embed="rId8">
            <a:alphaModFix/>
          </a:blip>
          <a:stretch>
            <a:fillRect/>
          </a:stretch>
        </p:blipFill>
        <p:spPr>
          <a:xfrm>
            <a:off x="7049875" y="4174594"/>
            <a:ext cx="737425" cy="72296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descr="preencoded.png" id="138" name="Google Shape;138;p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9" name="Google Shape;139;p6"/>
          <p:cNvSpPr/>
          <p:nvPr/>
        </p:nvSpPr>
        <p:spPr>
          <a:xfrm>
            <a:off x="428625" y="528638"/>
            <a:ext cx="8286750" cy="312539"/>
          </a:xfrm>
          <a:prstGeom prst="rect">
            <a:avLst/>
          </a:prstGeom>
          <a:noFill/>
          <a:ln>
            <a:noFill/>
          </a:ln>
        </p:spPr>
        <p:txBody>
          <a:bodyPr anchorCtr="0" anchor="t" bIns="0" lIns="0" spcFirstLastPara="1" rIns="0" wrap="square" tIns="0">
            <a:spAutoFit/>
          </a:bodyPr>
          <a:lstStyle/>
          <a:p>
            <a:pPr indent="0" lvl="0" marL="0" marR="0" rtl="0" algn="l">
              <a:lnSpc>
                <a:spcPct val="137328"/>
              </a:lnSpc>
              <a:spcBef>
                <a:spcPts val="0"/>
              </a:spcBef>
              <a:spcAft>
                <a:spcPts val="0"/>
              </a:spcAft>
              <a:buClr>
                <a:srgbClr val="0066CC"/>
              </a:buClr>
              <a:buSzPts val="1602"/>
              <a:buFont typeface="Calibri"/>
              <a:buNone/>
            </a:pPr>
            <a:r>
              <a:rPr b="1" i="0" lang="en-US" sz="1602" u="none" cap="none" strike="noStrike">
                <a:solidFill>
                  <a:srgbClr val="0066CC"/>
                </a:solidFill>
                <a:latin typeface="Calibri"/>
                <a:ea typeface="Calibri"/>
                <a:cs typeface="Calibri"/>
                <a:sym typeface="Calibri"/>
              </a:rPr>
              <a:t>What are GPUs Used For?</a:t>
            </a:r>
            <a:endParaRPr b="0" i="0" sz="1602" u="none" cap="none" strike="noStrike">
              <a:solidFill>
                <a:schemeClr val="dk1"/>
              </a:solidFill>
              <a:latin typeface="Calibri"/>
              <a:ea typeface="Calibri"/>
              <a:cs typeface="Calibri"/>
              <a:sym typeface="Calibri"/>
            </a:endParaRPr>
          </a:p>
        </p:txBody>
      </p:sp>
      <p:sp>
        <p:nvSpPr>
          <p:cNvPr id="140" name="Google Shape;140;p6"/>
          <p:cNvSpPr/>
          <p:nvPr/>
        </p:nvSpPr>
        <p:spPr>
          <a:xfrm>
            <a:off x="428625" y="1198364"/>
            <a:ext cx="4686300" cy="1153325"/>
          </a:xfrm>
          <a:prstGeom prst="rect">
            <a:avLst/>
          </a:prstGeom>
          <a:solidFill>
            <a:srgbClr val="F0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p:nvPr/>
        </p:nvSpPr>
        <p:spPr>
          <a:xfrm>
            <a:off x="428625" y="1198364"/>
            <a:ext cx="35719" cy="1153325"/>
          </a:xfrm>
          <a:prstGeom prst="rect">
            <a:avLst/>
          </a:prstGeom>
          <a:solidFill>
            <a:srgbClr val="FF6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p:nvPr/>
        </p:nvSpPr>
        <p:spPr>
          <a:xfrm>
            <a:off x="571500" y="1341239"/>
            <a:ext cx="4400550" cy="135731"/>
          </a:xfrm>
          <a:prstGeom prst="rect">
            <a:avLst/>
          </a:prstGeom>
          <a:noFill/>
          <a:ln>
            <a:noFill/>
          </a:ln>
        </p:spPr>
        <p:txBody>
          <a:bodyPr anchorCtr="0" anchor="t" bIns="0" lIns="0" spcFirstLastPara="1" rIns="0" wrap="square" tIns="0">
            <a:spAutoFit/>
          </a:bodyPr>
          <a:lstStyle/>
          <a:p>
            <a:pPr indent="0" lvl="0" marL="0" marR="0" rtl="0" algn="l">
              <a:lnSpc>
                <a:spcPct val="131771"/>
              </a:lnSpc>
              <a:spcBef>
                <a:spcPts val="0"/>
              </a:spcBef>
              <a:spcAft>
                <a:spcPts val="0"/>
              </a:spcAft>
              <a:buClr>
                <a:srgbClr val="FF6B35"/>
              </a:buClr>
              <a:buSzPts val="683"/>
              <a:buFont typeface="Calibri"/>
              <a:buNone/>
            </a:pPr>
            <a:r>
              <a:rPr b="1" i="0" lang="en-US" sz="683" u="none" cap="none" strike="noStrike">
                <a:solidFill>
                  <a:srgbClr val="FF6B35"/>
                </a:solidFill>
                <a:latin typeface="Calibri"/>
                <a:ea typeface="Calibri"/>
                <a:cs typeface="Calibri"/>
                <a:sym typeface="Calibri"/>
              </a:rPr>
              <a:t>Use 1</a:t>
            </a:r>
            <a:endParaRPr b="0" i="0" sz="683" u="none" cap="none" strike="noStrike">
              <a:solidFill>
                <a:schemeClr val="dk1"/>
              </a:solidFill>
              <a:latin typeface="Calibri"/>
              <a:ea typeface="Calibri"/>
              <a:cs typeface="Calibri"/>
              <a:sym typeface="Calibri"/>
            </a:endParaRPr>
          </a:p>
        </p:txBody>
      </p:sp>
      <p:sp>
        <p:nvSpPr>
          <p:cNvPr id="143" name="Google Shape;143;p6"/>
          <p:cNvSpPr/>
          <p:nvPr/>
        </p:nvSpPr>
        <p:spPr>
          <a:xfrm>
            <a:off x="571500" y="1562695"/>
            <a:ext cx="4400550" cy="194667"/>
          </a:xfrm>
          <a:prstGeom prst="rect">
            <a:avLst/>
          </a:prstGeom>
          <a:noFill/>
          <a:ln>
            <a:noFill/>
          </a:ln>
        </p:spPr>
        <p:txBody>
          <a:bodyPr anchorCtr="0" anchor="t" bIns="0" lIns="0" spcFirstLastPara="1" rIns="0" wrap="square" tIns="0">
            <a:spAutoFit/>
          </a:bodyPr>
          <a:lstStyle/>
          <a:p>
            <a:pPr indent="0" lvl="0" marL="0" marR="0" rtl="0" algn="l">
              <a:lnSpc>
                <a:spcPct val="141843"/>
              </a:lnSpc>
              <a:spcBef>
                <a:spcPts val="0"/>
              </a:spcBef>
              <a:spcAft>
                <a:spcPts val="0"/>
              </a:spcAft>
              <a:buClr>
                <a:srgbClr val="0066CC"/>
              </a:buClr>
              <a:buSzPts val="987"/>
              <a:buFont typeface="Calibri"/>
              <a:buNone/>
            </a:pPr>
            <a:r>
              <a:rPr b="1" i="0" lang="en-US" sz="987" u="none" cap="none" strike="noStrike">
                <a:solidFill>
                  <a:srgbClr val="0066CC"/>
                </a:solidFill>
                <a:latin typeface="Calibri"/>
                <a:ea typeface="Calibri"/>
                <a:cs typeface="Calibri"/>
                <a:sym typeface="Calibri"/>
              </a:rPr>
              <a:t>Gaming</a:t>
            </a:r>
            <a:endParaRPr b="0" i="0" sz="987" u="none" cap="none" strike="noStrike">
              <a:solidFill>
                <a:schemeClr val="dk1"/>
              </a:solidFill>
              <a:latin typeface="Calibri"/>
              <a:ea typeface="Calibri"/>
              <a:cs typeface="Calibri"/>
              <a:sym typeface="Calibri"/>
            </a:endParaRPr>
          </a:p>
        </p:txBody>
      </p:sp>
      <p:sp>
        <p:nvSpPr>
          <p:cNvPr id="144" name="Google Shape;144;p6"/>
          <p:cNvSpPr/>
          <p:nvPr/>
        </p:nvSpPr>
        <p:spPr>
          <a:xfrm>
            <a:off x="571500" y="1843088"/>
            <a:ext cx="4400550" cy="365727"/>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GPUs provide high-performance graphics rendering, enabling smooth gameplay and realistic visual effects in modern video games.</a:t>
            </a:r>
            <a:endParaRPr b="0" i="0" sz="834" u="none" cap="none" strike="noStrike">
              <a:solidFill>
                <a:schemeClr val="dk1"/>
              </a:solidFill>
              <a:latin typeface="Calibri"/>
              <a:ea typeface="Calibri"/>
              <a:cs typeface="Calibri"/>
              <a:sym typeface="Calibri"/>
            </a:endParaRPr>
          </a:p>
        </p:txBody>
      </p:sp>
      <p:sp>
        <p:nvSpPr>
          <p:cNvPr id="145" name="Google Shape;145;p6"/>
          <p:cNvSpPr/>
          <p:nvPr/>
        </p:nvSpPr>
        <p:spPr>
          <a:xfrm>
            <a:off x="428625" y="2494564"/>
            <a:ext cx="4686300" cy="1153325"/>
          </a:xfrm>
          <a:prstGeom prst="rect">
            <a:avLst/>
          </a:prstGeom>
          <a:solidFill>
            <a:srgbClr val="F0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a:off x="428625" y="2494564"/>
            <a:ext cx="35719" cy="1153325"/>
          </a:xfrm>
          <a:prstGeom prst="rect">
            <a:avLst/>
          </a:prstGeom>
          <a:solidFill>
            <a:srgbClr val="FF6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a:off x="571500" y="2637439"/>
            <a:ext cx="4400550" cy="135731"/>
          </a:xfrm>
          <a:prstGeom prst="rect">
            <a:avLst/>
          </a:prstGeom>
          <a:noFill/>
          <a:ln>
            <a:noFill/>
          </a:ln>
        </p:spPr>
        <p:txBody>
          <a:bodyPr anchorCtr="0" anchor="t" bIns="0" lIns="0" spcFirstLastPara="1" rIns="0" wrap="square" tIns="0">
            <a:spAutoFit/>
          </a:bodyPr>
          <a:lstStyle/>
          <a:p>
            <a:pPr indent="0" lvl="0" marL="0" marR="0" rtl="0" algn="l">
              <a:lnSpc>
                <a:spcPct val="131771"/>
              </a:lnSpc>
              <a:spcBef>
                <a:spcPts val="0"/>
              </a:spcBef>
              <a:spcAft>
                <a:spcPts val="0"/>
              </a:spcAft>
              <a:buClr>
                <a:srgbClr val="FF6B35"/>
              </a:buClr>
              <a:buSzPts val="683"/>
              <a:buFont typeface="Calibri"/>
              <a:buNone/>
            </a:pPr>
            <a:r>
              <a:rPr b="1" i="0" lang="en-US" sz="683" u="none" cap="none" strike="noStrike">
                <a:solidFill>
                  <a:srgbClr val="FF6B35"/>
                </a:solidFill>
                <a:latin typeface="Calibri"/>
                <a:ea typeface="Calibri"/>
                <a:cs typeface="Calibri"/>
                <a:sym typeface="Calibri"/>
              </a:rPr>
              <a:t>Use 2</a:t>
            </a:r>
            <a:endParaRPr b="0" i="0" sz="683" u="none" cap="none" strike="noStrike">
              <a:solidFill>
                <a:schemeClr val="dk1"/>
              </a:solidFill>
              <a:latin typeface="Calibri"/>
              <a:ea typeface="Calibri"/>
              <a:cs typeface="Calibri"/>
              <a:sym typeface="Calibri"/>
            </a:endParaRPr>
          </a:p>
        </p:txBody>
      </p:sp>
      <p:sp>
        <p:nvSpPr>
          <p:cNvPr id="148" name="Google Shape;148;p6"/>
          <p:cNvSpPr/>
          <p:nvPr/>
        </p:nvSpPr>
        <p:spPr>
          <a:xfrm>
            <a:off x="571500" y="2858895"/>
            <a:ext cx="4400550" cy="194667"/>
          </a:xfrm>
          <a:prstGeom prst="rect">
            <a:avLst/>
          </a:prstGeom>
          <a:noFill/>
          <a:ln>
            <a:noFill/>
          </a:ln>
        </p:spPr>
        <p:txBody>
          <a:bodyPr anchorCtr="0" anchor="t" bIns="0" lIns="0" spcFirstLastPara="1" rIns="0" wrap="square" tIns="0">
            <a:spAutoFit/>
          </a:bodyPr>
          <a:lstStyle/>
          <a:p>
            <a:pPr indent="0" lvl="0" marL="0" marR="0" rtl="0" algn="l">
              <a:lnSpc>
                <a:spcPct val="141843"/>
              </a:lnSpc>
              <a:spcBef>
                <a:spcPts val="0"/>
              </a:spcBef>
              <a:spcAft>
                <a:spcPts val="0"/>
              </a:spcAft>
              <a:buClr>
                <a:srgbClr val="0066CC"/>
              </a:buClr>
              <a:buSzPts val="987"/>
              <a:buFont typeface="Calibri"/>
              <a:buNone/>
            </a:pPr>
            <a:r>
              <a:rPr b="1" i="0" lang="en-US" sz="987" u="none" cap="none" strike="noStrike">
                <a:solidFill>
                  <a:srgbClr val="0066CC"/>
                </a:solidFill>
                <a:latin typeface="Calibri"/>
                <a:ea typeface="Calibri"/>
                <a:cs typeface="Calibri"/>
                <a:sym typeface="Calibri"/>
              </a:rPr>
              <a:t>Cryptocurrency Mining</a:t>
            </a:r>
            <a:endParaRPr b="0" i="0" sz="987" u="none" cap="none" strike="noStrike">
              <a:solidFill>
                <a:schemeClr val="dk1"/>
              </a:solidFill>
              <a:latin typeface="Calibri"/>
              <a:ea typeface="Calibri"/>
              <a:cs typeface="Calibri"/>
              <a:sym typeface="Calibri"/>
            </a:endParaRPr>
          </a:p>
        </p:txBody>
      </p:sp>
      <p:sp>
        <p:nvSpPr>
          <p:cNvPr id="149" name="Google Shape;149;p6"/>
          <p:cNvSpPr/>
          <p:nvPr/>
        </p:nvSpPr>
        <p:spPr>
          <a:xfrm>
            <a:off x="571500" y="3139287"/>
            <a:ext cx="4400550" cy="365727"/>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GPUs perform complex mathematical calculations required for blockchain operations and cryptocurrency mining, making them essential for this industry.</a:t>
            </a:r>
            <a:endParaRPr b="0" i="0" sz="834" u="none" cap="none" strike="noStrike">
              <a:solidFill>
                <a:schemeClr val="dk1"/>
              </a:solidFill>
              <a:latin typeface="Calibri"/>
              <a:ea typeface="Calibri"/>
              <a:cs typeface="Calibri"/>
              <a:sym typeface="Calibri"/>
            </a:endParaRPr>
          </a:p>
        </p:txBody>
      </p:sp>
      <p:sp>
        <p:nvSpPr>
          <p:cNvPr id="150" name="Google Shape;150;p6"/>
          <p:cNvSpPr/>
          <p:nvPr/>
        </p:nvSpPr>
        <p:spPr>
          <a:xfrm>
            <a:off x="428625" y="3790764"/>
            <a:ext cx="4686300" cy="1153325"/>
          </a:xfrm>
          <a:prstGeom prst="rect">
            <a:avLst/>
          </a:prstGeom>
          <a:solidFill>
            <a:srgbClr val="F0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a:off x="428625" y="3790764"/>
            <a:ext cx="35719" cy="1153325"/>
          </a:xfrm>
          <a:prstGeom prst="rect">
            <a:avLst/>
          </a:prstGeom>
          <a:solidFill>
            <a:srgbClr val="FF6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
          <p:cNvSpPr/>
          <p:nvPr/>
        </p:nvSpPr>
        <p:spPr>
          <a:xfrm>
            <a:off x="571500" y="3933639"/>
            <a:ext cx="4400550" cy="135731"/>
          </a:xfrm>
          <a:prstGeom prst="rect">
            <a:avLst/>
          </a:prstGeom>
          <a:noFill/>
          <a:ln>
            <a:noFill/>
          </a:ln>
        </p:spPr>
        <p:txBody>
          <a:bodyPr anchorCtr="0" anchor="t" bIns="0" lIns="0" spcFirstLastPara="1" rIns="0" wrap="square" tIns="0">
            <a:spAutoFit/>
          </a:bodyPr>
          <a:lstStyle/>
          <a:p>
            <a:pPr indent="0" lvl="0" marL="0" marR="0" rtl="0" algn="l">
              <a:lnSpc>
                <a:spcPct val="131771"/>
              </a:lnSpc>
              <a:spcBef>
                <a:spcPts val="0"/>
              </a:spcBef>
              <a:spcAft>
                <a:spcPts val="0"/>
              </a:spcAft>
              <a:buClr>
                <a:srgbClr val="FF6B35"/>
              </a:buClr>
              <a:buSzPts val="683"/>
              <a:buFont typeface="Calibri"/>
              <a:buNone/>
            </a:pPr>
            <a:r>
              <a:rPr b="1" i="0" lang="en-US" sz="683" u="none" cap="none" strike="noStrike">
                <a:solidFill>
                  <a:srgbClr val="FF6B35"/>
                </a:solidFill>
                <a:latin typeface="Calibri"/>
                <a:ea typeface="Calibri"/>
                <a:cs typeface="Calibri"/>
                <a:sym typeface="Calibri"/>
              </a:rPr>
              <a:t>Use 3</a:t>
            </a:r>
            <a:endParaRPr b="0" i="0" sz="683" u="none" cap="none" strike="noStrike">
              <a:solidFill>
                <a:schemeClr val="dk1"/>
              </a:solidFill>
              <a:latin typeface="Calibri"/>
              <a:ea typeface="Calibri"/>
              <a:cs typeface="Calibri"/>
              <a:sym typeface="Calibri"/>
            </a:endParaRPr>
          </a:p>
        </p:txBody>
      </p:sp>
      <p:sp>
        <p:nvSpPr>
          <p:cNvPr id="153" name="Google Shape;153;p6"/>
          <p:cNvSpPr/>
          <p:nvPr/>
        </p:nvSpPr>
        <p:spPr>
          <a:xfrm>
            <a:off x="571500" y="4155095"/>
            <a:ext cx="4400550" cy="194667"/>
          </a:xfrm>
          <a:prstGeom prst="rect">
            <a:avLst/>
          </a:prstGeom>
          <a:noFill/>
          <a:ln>
            <a:noFill/>
          </a:ln>
        </p:spPr>
        <p:txBody>
          <a:bodyPr anchorCtr="0" anchor="t" bIns="0" lIns="0" spcFirstLastPara="1" rIns="0" wrap="square" tIns="0">
            <a:spAutoFit/>
          </a:bodyPr>
          <a:lstStyle/>
          <a:p>
            <a:pPr indent="0" lvl="0" marL="0" marR="0" rtl="0" algn="l">
              <a:lnSpc>
                <a:spcPct val="141843"/>
              </a:lnSpc>
              <a:spcBef>
                <a:spcPts val="0"/>
              </a:spcBef>
              <a:spcAft>
                <a:spcPts val="0"/>
              </a:spcAft>
              <a:buClr>
                <a:srgbClr val="0066CC"/>
              </a:buClr>
              <a:buSzPts val="987"/>
              <a:buFont typeface="Calibri"/>
              <a:buNone/>
            </a:pPr>
            <a:r>
              <a:rPr b="1" i="0" lang="en-US" sz="987" u="none" cap="none" strike="noStrike">
                <a:solidFill>
                  <a:srgbClr val="0066CC"/>
                </a:solidFill>
                <a:latin typeface="Calibri"/>
                <a:ea typeface="Calibri"/>
                <a:cs typeface="Calibri"/>
                <a:sym typeface="Calibri"/>
              </a:rPr>
              <a:t>Training Artificial Intelligence</a:t>
            </a:r>
            <a:endParaRPr b="0" i="0" sz="987" u="none" cap="none" strike="noStrike">
              <a:solidFill>
                <a:schemeClr val="dk1"/>
              </a:solidFill>
              <a:latin typeface="Calibri"/>
              <a:ea typeface="Calibri"/>
              <a:cs typeface="Calibri"/>
              <a:sym typeface="Calibri"/>
            </a:endParaRPr>
          </a:p>
        </p:txBody>
      </p:sp>
      <p:sp>
        <p:nvSpPr>
          <p:cNvPr id="154" name="Google Shape;154;p6"/>
          <p:cNvSpPr/>
          <p:nvPr/>
        </p:nvSpPr>
        <p:spPr>
          <a:xfrm>
            <a:off x="571500" y="4435487"/>
            <a:ext cx="4400550" cy="365727"/>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The massive parallel processing power of GPUs is ideal for training machine learning models on enormous datasets, making them critical for AI development.</a:t>
            </a:r>
            <a:endParaRPr b="0" i="0" sz="834" u="none" cap="none" strike="noStrike">
              <a:solidFill>
                <a:schemeClr val="dk1"/>
              </a:solidFill>
              <a:latin typeface="Calibri"/>
              <a:ea typeface="Calibri"/>
              <a:cs typeface="Calibri"/>
              <a:sym typeface="Calibri"/>
            </a:endParaRPr>
          </a:p>
        </p:txBody>
      </p:sp>
      <p:pic>
        <p:nvPicPr>
          <p:cNvPr descr="preencoded.png" id="155" name="Google Shape;155;p6"/>
          <p:cNvPicPr preferRelativeResize="0"/>
          <p:nvPr/>
        </p:nvPicPr>
        <p:blipFill rotWithShape="1">
          <a:blip r:embed="rId4">
            <a:alphaModFix/>
          </a:blip>
          <a:srcRect b="0" l="0" r="0" t="0"/>
          <a:stretch/>
        </p:blipFill>
        <p:spPr>
          <a:xfrm>
            <a:off x="5400675" y="1198364"/>
            <a:ext cx="3314700" cy="2486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descr="preencoded.png" id="161" name="Google Shape;161;p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2" name="Google Shape;162;p7"/>
          <p:cNvSpPr/>
          <p:nvPr/>
        </p:nvSpPr>
        <p:spPr>
          <a:xfrm>
            <a:off x="428625" y="471488"/>
            <a:ext cx="8286750" cy="312539"/>
          </a:xfrm>
          <a:prstGeom prst="rect">
            <a:avLst/>
          </a:prstGeom>
          <a:noFill/>
          <a:ln>
            <a:noFill/>
          </a:ln>
        </p:spPr>
        <p:txBody>
          <a:bodyPr anchorCtr="0" anchor="t" bIns="0" lIns="0" spcFirstLastPara="1" rIns="0" wrap="square" tIns="0">
            <a:spAutoFit/>
          </a:bodyPr>
          <a:lstStyle/>
          <a:p>
            <a:pPr indent="0" lvl="0" marL="0" marR="0" rtl="0" algn="l">
              <a:lnSpc>
                <a:spcPct val="137328"/>
              </a:lnSpc>
              <a:spcBef>
                <a:spcPts val="0"/>
              </a:spcBef>
              <a:spcAft>
                <a:spcPts val="0"/>
              </a:spcAft>
              <a:buClr>
                <a:srgbClr val="0066CC"/>
              </a:buClr>
              <a:buSzPts val="1602"/>
              <a:buFont typeface="Calibri"/>
              <a:buNone/>
            </a:pPr>
            <a:r>
              <a:rPr b="1" i="0" lang="en-US" sz="1602" u="none" cap="none" strike="noStrike">
                <a:solidFill>
                  <a:srgbClr val="0066CC"/>
                </a:solidFill>
                <a:latin typeface="Calibri"/>
                <a:ea typeface="Calibri"/>
                <a:cs typeface="Calibri"/>
                <a:sym typeface="Calibri"/>
              </a:rPr>
              <a:t>Common AI Products in the Wild</a:t>
            </a:r>
            <a:endParaRPr b="0" i="0" sz="1602" u="none" cap="none" strike="noStrike">
              <a:solidFill>
                <a:schemeClr val="dk1"/>
              </a:solidFill>
              <a:latin typeface="Calibri"/>
              <a:ea typeface="Calibri"/>
              <a:cs typeface="Calibri"/>
              <a:sym typeface="Calibri"/>
            </a:endParaRPr>
          </a:p>
        </p:txBody>
      </p:sp>
      <p:sp>
        <p:nvSpPr>
          <p:cNvPr id="163" name="Google Shape;163;p7"/>
          <p:cNvSpPr/>
          <p:nvPr/>
        </p:nvSpPr>
        <p:spPr>
          <a:xfrm>
            <a:off x="428625" y="1055489"/>
            <a:ext cx="837688" cy="308967"/>
          </a:xfrm>
          <a:prstGeom prst="rect">
            <a:avLst/>
          </a:prstGeom>
          <a:solidFill>
            <a:srgbClr val="006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428625" y="1055489"/>
            <a:ext cx="837688" cy="308967"/>
          </a:xfrm>
          <a:prstGeom prst="rect">
            <a:avLst/>
          </a:prstGeom>
          <a:noFill/>
          <a:ln>
            <a:noFill/>
          </a:ln>
        </p:spPr>
        <p:txBody>
          <a:bodyPr anchorCtr="0" anchor="t" bIns="68050" lIns="136000" spcFirstLastPara="1" rIns="136000" wrap="square" tIns="68050">
            <a:spAutoFit/>
          </a:bodyPr>
          <a:lstStyle/>
          <a:p>
            <a:pPr indent="0" lvl="0" marL="0" marR="0" rtl="0" algn="l">
              <a:lnSpc>
                <a:spcPct val="141843"/>
              </a:lnSpc>
              <a:spcBef>
                <a:spcPts val="0"/>
              </a:spcBef>
              <a:spcAft>
                <a:spcPts val="0"/>
              </a:spcAft>
              <a:buClr>
                <a:srgbClr val="FFFFFF"/>
              </a:buClr>
              <a:buSzPts val="987"/>
              <a:buFont typeface="Calibri"/>
              <a:buNone/>
            </a:pPr>
            <a:r>
              <a:rPr b="1" i="0" lang="en-US" sz="987" u="none" cap="none" strike="noStrike">
                <a:solidFill>
                  <a:srgbClr val="FFFFFF"/>
                </a:solidFill>
                <a:latin typeface="Calibri"/>
                <a:ea typeface="Calibri"/>
                <a:cs typeface="Calibri"/>
                <a:sym typeface="Calibri"/>
              </a:rPr>
              <a:t>ChatGPT</a:t>
            </a:r>
            <a:endParaRPr b="0" i="0" sz="987" u="none" cap="none" strike="noStrike">
              <a:solidFill>
                <a:schemeClr val="dk1"/>
              </a:solidFill>
              <a:latin typeface="Calibri"/>
              <a:ea typeface="Calibri"/>
              <a:cs typeface="Calibri"/>
              <a:sym typeface="Calibri"/>
            </a:endParaRPr>
          </a:p>
        </p:txBody>
      </p:sp>
      <p:sp>
        <p:nvSpPr>
          <p:cNvPr id="165" name="Google Shape;165;p7"/>
          <p:cNvSpPr/>
          <p:nvPr/>
        </p:nvSpPr>
        <p:spPr>
          <a:xfrm>
            <a:off x="428625" y="1421606"/>
            <a:ext cx="4036219" cy="182863"/>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The first widely available AI chatbot.</a:t>
            </a:r>
            <a:endParaRPr b="0" i="0" sz="834" u="none" cap="none" strike="noStrike">
              <a:solidFill>
                <a:schemeClr val="dk1"/>
              </a:solidFill>
              <a:latin typeface="Calibri"/>
              <a:ea typeface="Calibri"/>
              <a:cs typeface="Calibri"/>
              <a:sym typeface="Calibri"/>
            </a:endParaRPr>
          </a:p>
        </p:txBody>
      </p:sp>
      <p:sp>
        <p:nvSpPr>
          <p:cNvPr id="166" name="Google Shape;166;p7"/>
          <p:cNvSpPr/>
          <p:nvPr/>
        </p:nvSpPr>
        <p:spPr>
          <a:xfrm>
            <a:off x="428625" y="1740201"/>
            <a:ext cx="4036219" cy="146447"/>
          </a:xfrm>
          <a:prstGeom prst="rect">
            <a:avLst/>
          </a:prstGeom>
          <a:noFill/>
          <a:ln>
            <a:noFill/>
          </a:ln>
        </p:spPr>
        <p:txBody>
          <a:bodyPr anchorCtr="0" anchor="t" bIns="0" lIns="0" spcFirstLastPara="1" rIns="0" wrap="square" tIns="0">
            <a:spAutoFit/>
          </a:bodyPr>
          <a:lstStyle/>
          <a:p>
            <a:pPr indent="0" lvl="0" marL="0" marR="0" rtl="0" algn="l">
              <a:lnSpc>
                <a:spcPct val="136239"/>
              </a:lnSpc>
              <a:spcBef>
                <a:spcPts val="0"/>
              </a:spcBef>
              <a:spcAft>
                <a:spcPts val="0"/>
              </a:spcAft>
              <a:buClr>
                <a:srgbClr val="FF6B35"/>
              </a:buClr>
              <a:buSzPts val="734"/>
              <a:buFont typeface="Calibri"/>
              <a:buNone/>
            </a:pPr>
            <a:r>
              <a:rPr b="1" i="0" lang="en-US" sz="734" u="none" cap="none" strike="noStrike">
                <a:solidFill>
                  <a:srgbClr val="FF6B35"/>
                </a:solidFill>
                <a:latin typeface="Calibri"/>
                <a:ea typeface="Calibri"/>
                <a:cs typeface="Calibri"/>
                <a:sym typeface="Calibri"/>
              </a:rPr>
              <a:t>Access:</a:t>
            </a:r>
            <a:endParaRPr b="0" i="0" sz="734" u="none" cap="none" strike="noStrike">
              <a:solidFill>
                <a:schemeClr val="dk1"/>
              </a:solidFill>
              <a:latin typeface="Calibri"/>
              <a:ea typeface="Calibri"/>
              <a:cs typeface="Calibri"/>
              <a:sym typeface="Calibri"/>
            </a:endParaRPr>
          </a:p>
        </p:txBody>
      </p:sp>
      <p:sp>
        <p:nvSpPr>
          <p:cNvPr id="167" name="Google Shape;167;p7"/>
          <p:cNvSpPr/>
          <p:nvPr/>
        </p:nvSpPr>
        <p:spPr>
          <a:xfrm>
            <a:off x="428625" y="1943798"/>
            <a:ext cx="4036219" cy="160734"/>
          </a:xfrm>
          <a:prstGeom prst="rect">
            <a:avLst/>
          </a:prstGeom>
          <a:noFill/>
          <a:ln>
            <a:noFill/>
          </a:ln>
        </p:spPr>
        <p:txBody>
          <a:bodyPr anchorCtr="0" anchor="t" bIns="0" lIns="0" spcFirstLastPara="1" rIns="0" wrap="square" tIns="0">
            <a:spAutoFit/>
          </a:bodyPr>
          <a:lstStyle/>
          <a:p>
            <a:pPr indent="0" lvl="0" marL="0" marR="0" rtl="0" algn="l">
              <a:lnSpc>
                <a:spcPct val="166666"/>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Available from computer or phone at chat.openai.com</a:t>
            </a:r>
            <a:endParaRPr b="0" i="0" sz="780" u="none" cap="none" strike="noStrike">
              <a:solidFill>
                <a:schemeClr val="dk1"/>
              </a:solidFill>
              <a:latin typeface="Calibri"/>
              <a:ea typeface="Calibri"/>
              <a:cs typeface="Calibri"/>
              <a:sym typeface="Calibri"/>
            </a:endParaRPr>
          </a:p>
        </p:txBody>
      </p:sp>
      <p:sp>
        <p:nvSpPr>
          <p:cNvPr id="168" name="Google Shape;168;p7"/>
          <p:cNvSpPr/>
          <p:nvPr/>
        </p:nvSpPr>
        <p:spPr>
          <a:xfrm>
            <a:off x="428625" y="2161682"/>
            <a:ext cx="4036219" cy="146447"/>
          </a:xfrm>
          <a:prstGeom prst="rect">
            <a:avLst/>
          </a:prstGeom>
          <a:noFill/>
          <a:ln>
            <a:noFill/>
          </a:ln>
        </p:spPr>
        <p:txBody>
          <a:bodyPr anchorCtr="0" anchor="t" bIns="0" lIns="0" spcFirstLastPara="1" rIns="0" wrap="square" tIns="0">
            <a:spAutoFit/>
          </a:bodyPr>
          <a:lstStyle/>
          <a:p>
            <a:pPr indent="0" lvl="0" marL="0" marR="0" rtl="0" algn="l">
              <a:lnSpc>
                <a:spcPct val="136239"/>
              </a:lnSpc>
              <a:spcBef>
                <a:spcPts val="0"/>
              </a:spcBef>
              <a:spcAft>
                <a:spcPts val="0"/>
              </a:spcAft>
              <a:buClr>
                <a:srgbClr val="FF6B35"/>
              </a:buClr>
              <a:buSzPts val="734"/>
              <a:buFont typeface="Calibri"/>
              <a:buNone/>
            </a:pPr>
            <a:r>
              <a:rPr b="1" i="0" lang="en-US" sz="734" u="none" cap="none" strike="noStrike">
                <a:solidFill>
                  <a:srgbClr val="FF6B35"/>
                </a:solidFill>
                <a:latin typeface="Calibri"/>
                <a:ea typeface="Calibri"/>
                <a:cs typeface="Calibri"/>
                <a:sym typeface="Calibri"/>
              </a:rPr>
              <a:t>Capability:</a:t>
            </a:r>
            <a:endParaRPr b="0" i="0" sz="734" u="none" cap="none" strike="noStrike">
              <a:solidFill>
                <a:schemeClr val="dk1"/>
              </a:solidFill>
              <a:latin typeface="Calibri"/>
              <a:ea typeface="Calibri"/>
              <a:cs typeface="Calibri"/>
              <a:sym typeface="Calibri"/>
            </a:endParaRPr>
          </a:p>
        </p:txBody>
      </p:sp>
      <p:sp>
        <p:nvSpPr>
          <p:cNvPr id="169" name="Google Shape;169;p7"/>
          <p:cNvSpPr/>
          <p:nvPr/>
        </p:nvSpPr>
        <p:spPr>
          <a:xfrm>
            <a:off x="428625" y="2365279"/>
            <a:ext cx="4036219" cy="160734"/>
          </a:xfrm>
          <a:prstGeom prst="rect">
            <a:avLst/>
          </a:prstGeom>
          <a:noFill/>
          <a:ln>
            <a:noFill/>
          </a:ln>
        </p:spPr>
        <p:txBody>
          <a:bodyPr anchorCtr="0" anchor="t" bIns="0" lIns="0" spcFirstLastPara="1" rIns="0" wrap="square" tIns="0">
            <a:spAutoFit/>
          </a:bodyPr>
          <a:lstStyle/>
          <a:p>
            <a:pPr indent="0" lvl="0" marL="0" marR="0" rtl="0" algn="l">
              <a:lnSpc>
                <a:spcPct val="166666"/>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Responds to user queries in remarkably human-like ways</a:t>
            </a:r>
            <a:endParaRPr b="0" i="0" sz="780" u="none" cap="none" strike="noStrike">
              <a:solidFill>
                <a:schemeClr val="dk1"/>
              </a:solidFill>
              <a:latin typeface="Calibri"/>
              <a:ea typeface="Calibri"/>
              <a:cs typeface="Calibri"/>
              <a:sym typeface="Calibri"/>
            </a:endParaRPr>
          </a:p>
        </p:txBody>
      </p:sp>
      <p:sp>
        <p:nvSpPr>
          <p:cNvPr id="170" name="Google Shape;170;p7"/>
          <p:cNvSpPr/>
          <p:nvPr/>
        </p:nvSpPr>
        <p:spPr>
          <a:xfrm>
            <a:off x="4679156" y="1055489"/>
            <a:ext cx="571081" cy="308967"/>
          </a:xfrm>
          <a:prstGeom prst="rect">
            <a:avLst/>
          </a:prstGeom>
          <a:solidFill>
            <a:srgbClr val="006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4679156" y="1055489"/>
            <a:ext cx="571081" cy="308967"/>
          </a:xfrm>
          <a:prstGeom prst="rect">
            <a:avLst/>
          </a:prstGeom>
          <a:noFill/>
          <a:ln>
            <a:noFill/>
          </a:ln>
        </p:spPr>
        <p:txBody>
          <a:bodyPr anchorCtr="0" anchor="t" bIns="68050" lIns="136000" spcFirstLastPara="1" rIns="136000" wrap="square" tIns="68050">
            <a:spAutoFit/>
          </a:bodyPr>
          <a:lstStyle/>
          <a:p>
            <a:pPr indent="0" lvl="0" marL="0" marR="0" rtl="0" algn="l">
              <a:lnSpc>
                <a:spcPct val="141843"/>
              </a:lnSpc>
              <a:spcBef>
                <a:spcPts val="0"/>
              </a:spcBef>
              <a:spcAft>
                <a:spcPts val="0"/>
              </a:spcAft>
              <a:buClr>
                <a:srgbClr val="FFFFFF"/>
              </a:buClr>
              <a:buSzPts val="987"/>
              <a:buFont typeface="Calibri"/>
              <a:buNone/>
            </a:pPr>
            <a:r>
              <a:rPr b="1" i="0" lang="en-US" sz="987" u="none" cap="none" strike="noStrike">
                <a:solidFill>
                  <a:srgbClr val="FFFFFF"/>
                </a:solidFill>
                <a:latin typeface="Calibri"/>
                <a:ea typeface="Calibri"/>
                <a:cs typeface="Calibri"/>
                <a:sym typeface="Calibri"/>
              </a:rPr>
              <a:t>Grok</a:t>
            </a:r>
            <a:endParaRPr b="0" i="0" sz="987" u="none" cap="none" strike="noStrike">
              <a:solidFill>
                <a:schemeClr val="dk1"/>
              </a:solidFill>
              <a:latin typeface="Calibri"/>
              <a:ea typeface="Calibri"/>
              <a:cs typeface="Calibri"/>
              <a:sym typeface="Calibri"/>
            </a:endParaRPr>
          </a:p>
        </p:txBody>
      </p:sp>
      <p:sp>
        <p:nvSpPr>
          <p:cNvPr id="172" name="Google Shape;172;p7"/>
          <p:cNvSpPr/>
          <p:nvPr/>
        </p:nvSpPr>
        <p:spPr>
          <a:xfrm>
            <a:off x="4679156" y="1421606"/>
            <a:ext cx="4036219" cy="182863"/>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Elon Musk’s ChatGPT competitor with looser moderation.</a:t>
            </a:r>
            <a:endParaRPr b="0" i="0" sz="834" u="none" cap="none" strike="noStrike">
              <a:solidFill>
                <a:schemeClr val="dk1"/>
              </a:solidFill>
              <a:latin typeface="Calibri"/>
              <a:ea typeface="Calibri"/>
              <a:cs typeface="Calibri"/>
              <a:sym typeface="Calibri"/>
            </a:endParaRPr>
          </a:p>
        </p:txBody>
      </p:sp>
      <p:sp>
        <p:nvSpPr>
          <p:cNvPr id="173" name="Google Shape;173;p7"/>
          <p:cNvSpPr/>
          <p:nvPr/>
        </p:nvSpPr>
        <p:spPr>
          <a:xfrm>
            <a:off x="4679156" y="1740201"/>
            <a:ext cx="4036219" cy="146447"/>
          </a:xfrm>
          <a:prstGeom prst="rect">
            <a:avLst/>
          </a:prstGeom>
          <a:noFill/>
          <a:ln>
            <a:noFill/>
          </a:ln>
        </p:spPr>
        <p:txBody>
          <a:bodyPr anchorCtr="0" anchor="t" bIns="0" lIns="0" spcFirstLastPara="1" rIns="0" wrap="square" tIns="0">
            <a:spAutoFit/>
          </a:bodyPr>
          <a:lstStyle/>
          <a:p>
            <a:pPr indent="0" lvl="0" marL="0" marR="0" rtl="0" algn="l">
              <a:lnSpc>
                <a:spcPct val="136239"/>
              </a:lnSpc>
              <a:spcBef>
                <a:spcPts val="0"/>
              </a:spcBef>
              <a:spcAft>
                <a:spcPts val="0"/>
              </a:spcAft>
              <a:buClr>
                <a:srgbClr val="FF6B35"/>
              </a:buClr>
              <a:buSzPts val="734"/>
              <a:buFont typeface="Calibri"/>
              <a:buNone/>
            </a:pPr>
            <a:r>
              <a:rPr b="1" i="0" lang="en-US" sz="734" u="none" cap="none" strike="noStrike">
                <a:solidFill>
                  <a:srgbClr val="FF6B35"/>
                </a:solidFill>
                <a:latin typeface="Calibri"/>
                <a:ea typeface="Calibri"/>
                <a:cs typeface="Calibri"/>
                <a:sym typeface="Calibri"/>
              </a:rPr>
              <a:t>Philosophy:</a:t>
            </a:r>
            <a:endParaRPr b="0" i="0" sz="734" u="none" cap="none" strike="noStrike">
              <a:solidFill>
                <a:schemeClr val="dk1"/>
              </a:solidFill>
              <a:latin typeface="Calibri"/>
              <a:ea typeface="Calibri"/>
              <a:cs typeface="Calibri"/>
              <a:sym typeface="Calibri"/>
            </a:endParaRPr>
          </a:p>
        </p:txBody>
      </p:sp>
      <p:sp>
        <p:nvSpPr>
          <p:cNvPr id="174" name="Google Shape;174;p7"/>
          <p:cNvSpPr/>
          <p:nvPr/>
        </p:nvSpPr>
        <p:spPr>
          <a:xfrm>
            <a:off x="4679156" y="1943798"/>
            <a:ext cx="4036219" cy="160734"/>
          </a:xfrm>
          <a:prstGeom prst="rect">
            <a:avLst/>
          </a:prstGeom>
          <a:noFill/>
          <a:ln>
            <a:noFill/>
          </a:ln>
        </p:spPr>
        <p:txBody>
          <a:bodyPr anchorCtr="0" anchor="t" bIns="0" lIns="0" spcFirstLastPara="1" rIns="0" wrap="square" tIns="0">
            <a:spAutoFit/>
          </a:bodyPr>
          <a:lstStyle/>
          <a:p>
            <a:pPr indent="0" lvl="0" marL="0" marR="0" rtl="0" algn="l">
              <a:lnSpc>
                <a:spcPct val="166666"/>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Features fewer restrictions, appealing to the anti-censorship crowd</a:t>
            </a:r>
            <a:endParaRPr b="0" i="0" sz="780" u="none" cap="none" strike="noStrike">
              <a:solidFill>
                <a:schemeClr val="dk1"/>
              </a:solidFill>
              <a:latin typeface="Calibri"/>
              <a:ea typeface="Calibri"/>
              <a:cs typeface="Calibri"/>
              <a:sym typeface="Calibri"/>
            </a:endParaRPr>
          </a:p>
        </p:txBody>
      </p:sp>
      <p:sp>
        <p:nvSpPr>
          <p:cNvPr id="175" name="Google Shape;175;p7"/>
          <p:cNvSpPr/>
          <p:nvPr/>
        </p:nvSpPr>
        <p:spPr>
          <a:xfrm>
            <a:off x="4679156" y="2161682"/>
            <a:ext cx="4036219" cy="146447"/>
          </a:xfrm>
          <a:prstGeom prst="rect">
            <a:avLst/>
          </a:prstGeom>
          <a:noFill/>
          <a:ln>
            <a:noFill/>
          </a:ln>
        </p:spPr>
        <p:txBody>
          <a:bodyPr anchorCtr="0" anchor="t" bIns="0" lIns="0" spcFirstLastPara="1" rIns="0" wrap="square" tIns="0">
            <a:spAutoFit/>
          </a:bodyPr>
          <a:lstStyle/>
          <a:p>
            <a:pPr indent="0" lvl="0" marL="0" marR="0" rtl="0" algn="l">
              <a:lnSpc>
                <a:spcPct val="136239"/>
              </a:lnSpc>
              <a:spcBef>
                <a:spcPts val="0"/>
              </a:spcBef>
              <a:spcAft>
                <a:spcPts val="0"/>
              </a:spcAft>
              <a:buClr>
                <a:srgbClr val="FF6B35"/>
              </a:buClr>
              <a:buSzPts val="734"/>
              <a:buFont typeface="Calibri"/>
              <a:buNone/>
            </a:pPr>
            <a:r>
              <a:rPr b="1" i="0" lang="en-US" sz="734" u="none" cap="none" strike="noStrike">
                <a:solidFill>
                  <a:srgbClr val="FF6B35"/>
                </a:solidFill>
                <a:latin typeface="Calibri"/>
                <a:ea typeface="Calibri"/>
                <a:cs typeface="Calibri"/>
                <a:sym typeface="Calibri"/>
              </a:rPr>
              <a:t>Platform:</a:t>
            </a:r>
            <a:endParaRPr b="0" i="0" sz="734" u="none" cap="none" strike="noStrike">
              <a:solidFill>
                <a:schemeClr val="dk1"/>
              </a:solidFill>
              <a:latin typeface="Calibri"/>
              <a:ea typeface="Calibri"/>
              <a:cs typeface="Calibri"/>
              <a:sym typeface="Calibri"/>
            </a:endParaRPr>
          </a:p>
        </p:txBody>
      </p:sp>
      <p:sp>
        <p:nvSpPr>
          <p:cNvPr id="176" name="Google Shape;176;p7"/>
          <p:cNvSpPr/>
          <p:nvPr/>
        </p:nvSpPr>
        <p:spPr>
          <a:xfrm>
            <a:off x="4679156" y="2365279"/>
            <a:ext cx="4036219" cy="160734"/>
          </a:xfrm>
          <a:prstGeom prst="rect">
            <a:avLst/>
          </a:prstGeom>
          <a:noFill/>
          <a:ln>
            <a:noFill/>
          </a:ln>
        </p:spPr>
        <p:txBody>
          <a:bodyPr anchorCtr="0" anchor="t" bIns="0" lIns="0" spcFirstLastPara="1" rIns="0" wrap="square" tIns="0">
            <a:spAutoFit/>
          </a:bodyPr>
          <a:lstStyle/>
          <a:p>
            <a:pPr indent="0" lvl="0" marL="0" marR="0" rtl="0" algn="l">
              <a:lnSpc>
                <a:spcPct val="166666"/>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Heavily integrated into X (formerly Twitter) for unique social media use cases</a:t>
            </a:r>
            <a:endParaRPr b="0" i="0" sz="780" u="none" cap="none" strike="noStrike">
              <a:solidFill>
                <a:schemeClr val="dk1"/>
              </a:solidFill>
              <a:latin typeface="Calibri"/>
              <a:ea typeface="Calibri"/>
              <a:cs typeface="Calibri"/>
              <a:sym typeface="Calibri"/>
            </a:endParaRPr>
          </a:p>
        </p:txBody>
      </p:sp>
      <p:sp>
        <p:nvSpPr>
          <p:cNvPr id="177" name="Google Shape;177;p7"/>
          <p:cNvSpPr/>
          <p:nvPr/>
        </p:nvSpPr>
        <p:spPr>
          <a:xfrm>
            <a:off x="428625" y="2668888"/>
            <a:ext cx="929832" cy="308967"/>
          </a:xfrm>
          <a:prstGeom prst="rect">
            <a:avLst/>
          </a:prstGeom>
          <a:solidFill>
            <a:srgbClr val="006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
          <p:cNvSpPr/>
          <p:nvPr/>
        </p:nvSpPr>
        <p:spPr>
          <a:xfrm>
            <a:off x="428625" y="2668888"/>
            <a:ext cx="929832" cy="308967"/>
          </a:xfrm>
          <a:prstGeom prst="rect">
            <a:avLst/>
          </a:prstGeom>
          <a:noFill/>
          <a:ln>
            <a:noFill/>
          </a:ln>
        </p:spPr>
        <p:txBody>
          <a:bodyPr anchorCtr="0" anchor="t" bIns="68050" lIns="136000" spcFirstLastPara="1" rIns="136000" wrap="square" tIns="68050">
            <a:spAutoFit/>
          </a:bodyPr>
          <a:lstStyle/>
          <a:p>
            <a:pPr indent="0" lvl="0" marL="0" marR="0" rtl="0" algn="l">
              <a:lnSpc>
                <a:spcPct val="141843"/>
              </a:lnSpc>
              <a:spcBef>
                <a:spcPts val="0"/>
              </a:spcBef>
              <a:spcAft>
                <a:spcPts val="0"/>
              </a:spcAft>
              <a:buClr>
                <a:srgbClr val="FFFFFF"/>
              </a:buClr>
              <a:buSzPts val="987"/>
              <a:buFont typeface="Calibri"/>
              <a:buNone/>
            </a:pPr>
            <a:r>
              <a:rPr b="1" i="0" lang="en-US" sz="987" u="none" cap="none" strike="noStrike">
                <a:solidFill>
                  <a:srgbClr val="FFFFFF"/>
                </a:solidFill>
                <a:latin typeface="Calibri"/>
                <a:ea typeface="Calibri"/>
                <a:cs typeface="Calibri"/>
                <a:sym typeface="Calibri"/>
              </a:rPr>
              <a:t>DeepSeek</a:t>
            </a:r>
            <a:endParaRPr b="0" i="0" sz="987" u="none" cap="none" strike="noStrike">
              <a:solidFill>
                <a:schemeClr val="dk1"/>
              </a:solidFill>
              <a:latin typeface="Calibri"/>
              <a:ea typeface="Calibri"/>
              <a:cs typeface="Calibri"/>
              <a:sym typeface="Calibri"/>
            </a:endParaRPr>
          </a:p>
        </p:txBody>
      </p:sp>
      <p:sp>
        <p:nvSpPr>
          <p:cNvPr id="179" name="Google Shape;179;p7"/>
          <p:cNvSpPr/>
          <p:nvPr/>
        </p:nvSpPr>
        <p:spPr>
          <a:xfrm>
            <a:off x="428625" y="3035005"/>
            <a:ext cx="4036219" cy="182863"/>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A Chinese ChatGPT rival gaining global traction.</a:t>
            </a:r>
            <a:endParaRPr b="0" i="0" sz="834" u="none" cap="none" strike="noStrike">
              <a:solidFill>
                <a:schemeClr val="dk1"/>
              </a:solidFill>
              <a:latin typeface="Calibri"/>
              <a:ea typeface="Calibri"/>
              <a:cs typeface="Calibri"/>
              <a:sym typeface="Calibri"/>
            </a:endParaRPr>
          </a:p>
        </p:txBody>
      </p:sp>
      <p:sp>
        <p:nvSpPr>
          <p:cNvPr id="180" name="Google Shape;180;p7"/>
          <p:cNvSpPr/>
          <p:nvPr/>
        </p:nvSpPr>
        <p:spPr>
          <a:xfrm>
            <a:off x="428625" y="3353600"/>
            <a:ext cx="4036219" cy="146447"/>
          </a:xfrm>
          <a:prstGeom prst="rect">
            <a:avLst/>
          </a:prstGeom>
          <a:noFill/>
          <a:ln>
            <a:noFill/>
          </a:ln>
        </p:spPr>
        <p:txBody>
          <a:bodyPr anchorCtr="0" anchor="t" bIns="0" lIns="0" spcFirstLastPara="1" rIns="0" wrap="square" tIns="0">
            <a:spAutoFit/>
          </a:bodyPr>
          <a:lstStyle/>
          <a:p>
            <a:pPr indent="0" lvl="0" marL="0" marR="0" rtl="0" algn="l">
              <a:lnSpc>
                <a:spcPct val="136239"/>
              </a:lnSpc>
              <a:spcBef>
                <a:spcPts val="0"/>
              </a:spcBef>
              <a:spcAft>
                <a:spcPts val="0"/>
              </a:spcAft>
              <a:buClr>
                <a:srgbClr val="FF6B35"/>
              </a:buClr>
              <a:buSzPts val="734"/>
              <a:buFont typeface="Calibri"/>
              <a:buNone/>
            </a:pPr>
            <a:r>
              <a:rPr b="1" i="0" lang="en-US" sz="734" u="none" cap="none" strike="noStrike">
                <a:solidFill>
                  <a:srgbClr val="FF6B35"/>
                </a:solidFill>
                <a:latin typeface="Calibri"/>
                <a:ea typeface="Calibri"/>
                <a:cs typeface="Calibri"/>
                <a:sym typeface="Calibri"/>
              </a:rPr>
              <a:t>Capability:</a:t>
            </a:r>
            <a:endParaRPr b="0" i="0" sz="734" u="none" cap="none" strike="noStrike">
              <a:solidFill>
                <a:schemeClr val="dk1"/>
              </a:solidFill>
              <a:latin typeface="Calibri"/>
              <a:ea typeface="Calibri"/>
              <a:cs typeface="Calibri"/>
              <a:sym typeface="Calibri"/>
            </a:endParaRPr>
          </a:p>
        </p:txBody>
      </p:sp>
      <p:sp>
        <p:nvSpPr>
          <p:cNvPr id="181" name="Google Shape;181;p7"/>
          <p:cNvSpPr/>
          <p:nvPr/>
        </p:nvSpPr>
        <p:spPr>
          <a:xfrm>
            <a:off x="428625" y="3557197"/>
            <a:ext cx="4036219" cy="160734"/>
          </a:xfrm>
          <a:prstGeom prst="rect">
            <a:avLst/>
          </a:prstGeom>
          <a:noFill/>
          <a:ln>
            <a:noFill/>
          </a:ln>
        </p:spPr>
        <p:txBody>
          <a:bodyPr anchorCtr="0" anchor="t" bIns="0" lIns="0" spcFirstLastPara="1" rIns="0" wrap="square" tIns="0">
            <a:spAutoFit/>
          </a:bodyPr>
          <a:lstStyle/>
          <a:p>
            <a:pPr indent="0" lvl="0" marL="0" marR="0" rtl="0" algn="l">
              <a:lnSpc>
                <a:spcPct val="166666"/>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A very smart and capable AI chatbot with advanced reasoning abilities</a:t>
            </a:r>
            <a:endParaRPr b="0" i="0" sz="780" u="none" cap="none" strike="noStrike">
              <a:solidFill>
                <a:schemeClr val="dk1"/>
              </a:solidFill>
              <a:latin typeface="Calibri"/>
              <a:ea typeface="Calibri"/>
              <a:cs typeface="Calibri"/>
              <a:sym typeface="Calibri"/>
            </a:endParaRPr>
          </a:p>
        </p:txBody>
      </p:sp>
      <p:sp>
        <p:nvSpPr>
          <p:cNvPr id="182" name="Google Shape;182;p7"/>
          <p:cNvSpPr/>
          <p:nvPr/>
        </p:nvSpPr>
        <p:spPr>
          <a:xfrm>
            <a:off x="428625" y="3775081"/>
            <a:ext cx="4036219" cy="146447"/>
          </a:xfrm>
          <a:prstGeom prst="rect">
            <a:avLst/>
          </a:prstGeom>
          <a:noFill/>
          <a:ln>
            <a:noFill/>
          </a:ln>
        </p:spPr>
        <p:txBody>
          <a:bodyPr anchorCtr="0" anchor="t" bIns="0" lIns="0" spcFirstLastPara="1" rIns="0" wrap="square" tIns="0">
            <a:spAutoFit/>
          </a:bodyPr>
          <a:lstStyle/>
          <a:p>
            <a:pPr indent="0" lvl="0" marL="0" marR="0" rtl="0" algn="l">
              <a:lnSpc>
                <a:spcPct val="136239"/>
              </a:lnSpc>
              <a:spcBef>
                <a:spcPts val="0"/>
              </a:spcBef>
              <a:spcAft>
                <a:spcPts val="0"/>
              </a:spcAft>
              <a:buClr>
                <a:srgbClr val="FF6B35"/>
              </a:buClr>
              <a:buSzPts val="734"/>
              <a:buFont typeface="Calibri"/>
              <a:buNone/>
            </a:pPr>
            <a:r>
              <a:rPr b="1" i="0" lang="en-US" sz="734" u="none" cap="none" strike="noStrike">
                <a:solidFill>
                  <a:srgbClr val="FF6B35"/>
                </a:solidFill>
                <a:latin typeface="Calibri"/>
                <a:ea typeface="Calibri"/>
                <a:cs typeface="Calibri"/>
                <a:sym typeface="Calibri"/>
              </a:rPr>
              <a:t>Market Position:</a:t>
            </a:r>
            <a:endParaRPr b="0" i="0" sz="734" u="none" cap="none" strike="noStrike">
              <a:solidFill>
                <a:schemeClr val="dk1"/>
              </a:solidFill>
              <a:latin typeface="Calibri"/>
              <a:ea typeface="Calibri"/>
              <a:cs typeface="Calibri"/>
              <a:sym typeface="Calibri"/>
            </a:endParaRPr>
          </a:p>
        </p:txBody>
      </p:sp>
      <p:sp>
        <p:nvSpPr>
          <p:cNvPr id="183" name="Google Shape;183;p7"/>
          <p:cNvSpPr/>
          <p:nvPr/>
        </p:nvSpPr>
        <p:spPr>
          <a:xfrm>
            <a:off x="428625" y="3978678"/>
            <a:ext cx="4036219" cy="160734"/>
          </a:xfrm>
          <a:prstGeom prst="rect">
            <a:avLst/>
          </a:prstGeom>
          <a:noFill/>
          <a:ln>
            <a:noFill/>
          </a:ln>
        </p:spPr>
        <p:txBody>
          <a:bodyPr anchorCtr="0" anchor="t" bIns="0" lIns="0" spcFirstLastPara="1" rIns="0" wrap="square" tIns="0">
            <a:spAutoFit/>
          </a:bodyPr>
          <a:lstStyle/>
          <a:p>
            <a:pPr indent="0" lvl="0" marL="0" marR="0" rtl="0" algn="l">
              <a:lnSpc>
                <a:spcPct val="166666"/>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Represents growing competition from non-Western AI developers</a:t>
            </a:r>
            <a:endParaRPr b="0" i="0" sz="780" u="none" cap="none" strike="noStrike">
              <a:solidFill>
                <a:schemeClr val="dk1"/>
              </a:solidFill>
              <a:latin typeface="Calibri"/>
              <a:ea typeface="Calibri"/>
              <a:cs typeface="Calibri"/>
              <a:sym typeface="Calibri"/>
            </a:endParaRPr>
          </a:p>
        </p:txBody>
      </p:sp>
      <p:sp>
        <p:nvSpPr>
          <p:cNvPr id="184" name="Google Shape;184;p7"/>
          <p:cNvSpPr/>
          <p:nvPr/>
        </p:nvSpPr>
        <p:spPr>
          <a:xfrm>
            <a:off x="4679156" y="2668888"/>
            <a:ext cx="702683" cy="308967"/>
          </a:xfrm>
          <a:prstGeom prst="rect">
            <a:avLst/>
          </a:prstGeom>
          <a:solidFill>
            <a:srgbClr val="0066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a:off x="4679156" y="2668888"/>
            <a:ext cx="702683" cy="308967"/>
          </a:xfrm>
          <a:prstGeom prst="rect">
            <a:avLst/>
          </a:prstGeom>
          <a:noFill/>
          <a:ln>
            <a:noFill/>
          </a:ln>
        </p:spPr>
        <p:txBody>
          <a:bodyPr anchorCtr="0" anchor="t" bIns="68050" lIns="136000" spcFirstLastPara="1" rIns="136000" wrap="square" tIns="68050">
            <a:spAutoFit/>
          </a:bodyPr>
          <a:lstStyle/>
          <a:p>
            <a:pPr indent="0" lvl="0" marL="0" marR="0" rtl="0" algn="l">
              <a:lnSpc>
                <a:spcPct val="141843"/>
              </a:lnSpc>
              <a:spcBef>
                <a:spcPts val="0"/>
              </a:spcBef>
              <a:spcAft>
                <a:spcPts val="0"/>
              </a:spcAft>
              <a:buClr>
                <a:srgbClr val="FFFFFF"/>
              </a:buClr>
              <a:buSzPts val="987"/>
              <a:buFont typeface="Calibri"/>
              <a:buNone/>
            </a:pPr>
            <a:r>
              <a:rPr b="1" i="0" lang="en-US" sz="987" u="none" cap="none" strike="noStrike">
                <a:solidFill>
                  <a:srgbClr val="FFFFFF"/>
                </a:solidFill>
                <a:latin typeface="Calibri"/>
                <a:ea typeface="Calibri"/>
                <a:cs typeface="Calibri"/>
                <a:sym typeface="Calibri"/>
              </a:rPr>
              <a:t>Cursor</a:t>
            </a:r>
            <a:endParaRPr b="0" i="0" sz="987" u="none" cap="none" strike="noStrike">
              <a:solidFill>
                <a:schemeClr val="dk1"/>
              </a:solidFill>
              <a:latin typeface="Calibri"/>
              <a:ea typeface="Calibri"/>
              <a:cs typeface="Calibri"/>
              <a:sym typeface="Calibri"/>
            </a:endParaRPr>
          </a:p>
        </p:txBody>
      </p:sp>
      <p:sp>
        <p:nvSpPr>
          <p:cNvPr id="186" name="Google Shape;186;p7"/>
          <p:cNvSpPr/>
          <p:nvPr/>
        </p:nvSpPr>
        <p:spPr>
          <a:xfrm>
            <a:off x="4679156" y="3035005"/>
            <a:ext cx="4036219" cy="182863"/>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An AI IDE built for software developers.</a:t>
            </a:r>
            <a:endParaRPr b="0" i="0" sz="834" u="none" cap="none" strike="noStrike">
              <a:solidFill>
                <a:schemeClr val="dk1"/>
              </a:solidFill>
              <a:latin typeface="Calibri"/>
              <a:ea typeface="Calibri"/>
              <a:cs typeface="Calibri"/>
              <a:sym typeface="Calibri"/>
            </a:endParaRPr>
          </a:p>
        </p:txBody>
      </p:sp>
      <p:sp>
        <p:nvSpPr>
          <p:cNvPr id="187" name="Google Shape;187;p7"/>
          <p:cNvSpPr/>
          <p:nvPr/>
        </p:nvSpPr>
        <p:spPr>
          <a:xfrm>
            <a:off x="4679156" y="3353600"/>
            <a:ext cx="4036219" cy="146447"/>
          </a:xfrm>
          <a:prstGeom prst="rect">
            <a:avLst/>
          </a:prstGeom>
          <a:noFill/>
          <a:ln>
            <a:noFill/>
          </a:ln>
        </p:spPr>
        <p:txBody>
          <a:bodyPr anchorCtr="0" anchor="t" bIns="0" lIns="0" spcFirstLastPara="1" rIns="0" wrap="square" tIns="0">
            <a:spAutoFit/>
          </a:bodyPr>
          <a:lstStyle/>
          <a:p>
            <a:pPr indent="0" lvl="0" marL="0" marR="0" rtl="0" algn="l">
              <a:lnSpc>
                <a:spcPct val="136239"/>
              </a:lnSpc>
              <a:spcBef>
                <a:spcPts val="0"/>
              </a:spcBef>
              <a:spcAft>
                <a:spcPts val="0"/>
              </a:spcAft>
              <a:buClr>
                <a:srgbClr val="FF6B35"/>
              </a:buClr>
              <a:buSzPts val="734"/>
              <a:buFont typeface="Calibri"/>
              <a:buNone/>
            </a:pPr>
            <a:r>
              <a:rPr b="1" i="0" lang="en-US" sz="734" u="none" cap="none" strike="noStrike">
                <a:solidFill>
                  <a:srgbClr val="FF6B35"/>
                </a:solidFill>
                <a:latin typeface="Calibri"/>
                <a:ea typeface="Calibri"/>
                <a:cs typeface="Calibri"/>
                <a:sym typeface="Calibri"/>
              </a:rPr>
              <a:t>Use Case:</a:t>
            </a:r>
            <a:endParaRPr b="0" i="0" sz="734" u="none" cap="none" strike="noStrike">
              <a:solidFill>
                <a:schemeClr val="dk1"/>
              </a:solidFill>
              <a:latin typeface="Calibri"/>
              <a:ea typeface="Calibri"/>
              <a:cs typeface="Calibri"/>
              <a:sym typeface="Calibri"/>
            </a:endParaRPr>
          </a:p>
        </p:txBody>
      </p:sp>
      <p:sp>
        <p:nvSpPr>
          <p:cNvPr id="188" name="Google Shape;188;p7"/>
          <p:cNvSpPr/>
          <p:nvPr/>
        </p:nvSpPr>
        <p:spPr>
          <a:xfrm>
            <a:off x="4679156" y="3557197"/>
            <a:ext cx="4036219" cy="160734"/>
          </a:xfrm>
          <a:prstGeom prst="rect">
            <a:avLst/>
          </a:prstGeom>
          <a:noFill/>
          <a:ln>
            <a:noFill/>
          </a:ln>
        </p:spPr>
        <p:txBody>
          <a:bodyPr anchorCtr="0" anchor="t" bIns="0" lIns="0" spcFirstLastPara="1" rIns="0" wrap="square" tIns="0">
            <a:spAutoFit/>
          </a:bodyPr>
          <a:lstStyle/>
          <a:p>
            <a:pPr indent="0" lvl="0" marL="0" marR="0" rtl="0" algn="l">
              <a:lnSpc>
                <a:spcPct val="166666"/>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Used to code software significantly faster than traditional methods</a:t>
            </a:r>
            <a:endParaRPr b="0" i="0" sz="780" u="none" cap="none" strike="noStrike">
              <a:solidFill>
                <a:schemeClr val="dk1"/>
              </a:solidFill>
              <a:latin typeface="Calibri"/>
              <a:ea typeface="Calibri"/>
              <a:cs typeface="Calibri"/>
              <a:sym typeface="Calibri"/>
            </a:endParaRPr>
          </a:p>
        </p:txBody>
      </p:sp>
      <p:sp>
        <p:nvSpPr>
          <p:cNvPr id="189" name="Google Shape;189;p7"/>
          <p:cNvSpPr/>
          <p:nvPr/>
        </p:nvSpPr>
        <p:spPr>
          <a:xfrm>
            <a:off x="4679156" y="3775081"/>
            <a:ext cx="4036219" cy="146447"/>
          </a:xfrm>
          <a:prstGeom prst="rect">
            <a:avLst/>
          </a:prstGeom>
          <a:noFill/>
          <a:ln>
            <a:noFill/>
          </a:ln>
        </p:spPr>
        <p:txBody>
          <a:bodyPr anchorCtr="0" anchor="t" bIns="0" lIns="0" spcFirstLastPara="1" rIns="0" wrap="square" tIns="0">
            <a:spAutoFit/>
          </a:bodyPr>
          <a:lstStyle/>
          <a:p>
            <a:pPr indent="0" lvl="0" marL="0" marR="0" rtl="0" algn="l">
              <a:lnSpc>
                <a:spcPct val="136239"/>
              </a:lnSpc>
              <a:spcBef>
                <a:spcPts val="0"/>
              </a:spcBef>
              <a:spcAft>
                <a:spcPts val="0"/>
              </a:spcAft>
              <a:buClr>
                <a:srgbClr val="FF6B35"/>
              </a:buClr>
              <a:buSzPts val="734"/>
              <a:buFont typeface="Calibri"/>
              <a:buNone/>
            </a:pPr>
            <a:r>
              <a:rPr b="1" i="0" lang="en-US" sz="734" u="none" cap="none" strike="noStrike">
                <a:solidFill>
                  <a:srgbClr val="FF6B35"/>
                </a:solidFill>
                <a:latin typeface="Calibri"/>
                <a:ea typeface="Calibri"/>
                <a:cs typeface="Calibri"/>
                <a:sym typeface="Calibri"/>
              </a:rPr>
              <a:t>Impact:</a:t>
            </a:r>
            <a:endParaRPr b="0" i="0" sz="734" u="none" cap="none" strike="noStrike">
              <a:solidFill>
                <a:schemeClr val="dk1"/>
              </a:solidFill>
              <a:latin typeface="Calibri"/>
              <a:ea typeface="Calibri"/>
              <a:cs typeface="Calibri"/>
              <a:sym typeface="Calibri"/>
            </a:endParaRPr>
          </a:p>
        </p:txBody>
      </p:sp>
      <p:sp>
        <p:nvSpPr>
          <p:cNvPr id="190" name="Google Shape;190;p7"/>
          <p:cNvSpPr/>
          <p:nvPr/>
        </p:nvSpPr>
        <p:spPr>
          <a:xfrm>
            <a:off x="4679156" y="3978678"/>
            <a:ext cx="4036219" cy="160734"/>
          </a:xfrm>
          <a:prstGeom prst="rect">
            <a:avLst/>
          </a:prstGeom>
          <a:noFill/>
          <a:ln>
            <a:noFill/>
          </a:ln>
        </p:spPr>
        <p:txBody>
          <a:bodyPr anchorCtr="0" anchor="t" bIns="0" lIns="0" spcFirstLastPara="1" rIns="0" wrap="square" tIns="0">
            <a:spAutoFit/>
          </a:bodyPr>
          <a:lstStyle/>
          <a:p>
            <a:pPr indent="0" lvl="0" marL="0" marR="0" rtl="0" algn="l">
              <a:lnSpc>
                <a:spcPct val="166666"/>
              </a:lnSpc>
              <a:spcBef>
                <a:spcPts val="0"/>
              </a:spcBef>
              <a:spcAft>
                <a:spcPts val="0"/>
              </a:spcAft>
              <a:buClr>
                <a:srgbClr val="333333"/>
              </a:buClr>
              <a:buSzPts val="780"/>
              <a:buFont typeface="Calibri"/>
              <a:buNone/>
            </a:pPr>
            <a:r>
              <a:rPr b="0" i="0" lang="en-US" sz="780" u="none" cap="none" strike="noStrike">
                <a:solidFill>
                  <a:srgbClr val="333333"/>
                </a:solidFill>
                <a:latin typeface="Calibri"/>
                <a:ea typeface="Calibri"/>
                <a:cs typeface="Calibri"/>
                <a:sym typeface="Calibri"/>
              </a:rPr>
              <a:t>Enables developers to work 10 to 100 times faster on coding tasks</a:t>
            </a:r>
            <a:endParaRPr b="0" i="0" sz="78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descr="preencoded.png" id="196" name="Google Shape;196;p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7" name="Google Shape;197;p8"/>
          <p:cNvSpPr/>
          <p:nvPr/>
        </p:nvSpPr>
        <p:spPr>
          <a:xfrm>
            <a:off x="428625" y="528638"/>
            <a:ext cx="8286750" cy="312539"/>
          </a:xfrm>
          <a:prstGeom prst="rect">
            <a:avLst/>
          </a:prstGeom>
          <a:noFill/>
          <a:ln>
            <a:noFill/>
          </a:ln>
        </p:spPr>
        <p:txBody>
          <a:bodyPr anchorCtr="0" anchor="t" bIns="0" lIns="0" spcFirstLastPara="1" rIns="0" wrap="square" tIns="0">
            <a:spAutoFit/>
          </a:bodyPr>
          <a:lstStyle/>
          <a:p>
            <a:pPr indent="0" lvl="0" marL="0" marR="0" rtl="0" algn="l">
              <a:lnSpc>
                <a:spcPct val="137328"/>
              </a:lnSpc>
              <a:spcBef>
                <a:spcPts val="0"/>
              </a:spcBef>
              <a:spcAft>
                <a:spcPts val="0"/>
              </a:spcAft>
              <a:buClr>
                <a:srgbClr val="0066CC"/>
              </a:buClr>
              <a:buSzPts val="1602"/>
              <a:buFont typeface="Calibri"/>
              <a:buNone/>
            </a:pPr>
            <a:r>
              <a:rPr b="1" i="0" lang="en-US" sz="1602" u="none" cap="none" strike="noStrike">
                <a:solidFill>
                  <a:srgbClr val="0066CC"/>
                </a:solidFill>
                <a:latin typeface="Calibri"/>
                <a:ea typeface="Calibri"/>
                <a:cs typeface="Calibri"/>
                <a:sym typeface="Calibri"/>
              </a:rPr>
              <a:t>AI and Politics: Energy and Data Centers</a:t>
            </a:r>
            <a:endParaRPr b="0" i="0" sz="1602" u="none" cap="none" strike="noStrike">
              <a:solidFill>
                <a:schemeClr val="dk1"/>
              </a:solidFill>
              <a:latin typeface="Calibri"/>
              <a:ea typeface="Calibri"/>
              <a:cs typeface="Calibri"/>
              <a:sym typeface="Calibri"/>
            </a:endParaRPr>
          </a:p>
        </p:txBody>
      </p:sp>
      <p:sp>
        <p:nvSpPr>
          <p:cNvPr id="198" name="Google Shape;198;p8"/>
          <p:cNvSpPr/>
          <p:nvPr/>
        </p:nvSpPr>
        <p:spPr>
          <a:xfrm>
            <a:off x="428625" y="1198364"/>
            <a:ext cx="4686300" cy="155377"/>
          </a:xfrm>
          <a:prstGeom prst="rect">
            <a:avLst/>
          </a:prstGeom>
          <a:noFill/>
          <a:ln>
            <a:noFill/>
          </a:ln>
        </p:spPr>
        <p:txBody>
          <a:bodyPr anchorCtr="0" anchor="t" bIns="0" lIns="0" spcFirstLastPara="1" rIns="0" wrap="square" tIns="0">
            <a:spAutoFit/>
          </a:bodyPr>
          <a:lstStyle/>
          <a:p>
            <a:pPr indent="0" lvl="0" marL="0" marR="0" rtl="0" algn="l">
              <a:lnSpc>
                <a:spcPct val="140306"/>
              </a:lnSpc>
              <a:spcBef>
                <a:spcPts val="0"/>
              </a:spcBef>
              <a:spcAft>
                <a:spcPts val="0"/>
              </a:spcAft>
              <a:buClr>
                <a:srgbClr val="0066CC"/>
              </a:buClr>
              <a:buSzPts val="784"/>
              <a:buFont typeface="Calibri"/>
              <a:buNone/>
            </a:pPr>
            <a:r>
              <a:rPr b="1" i="0" lang="en-US" sz="784" u="none" cap="none" strike="noStrike">
                <a:solidFill>
                  <a:srgbClr val="0066CC"/>
                </a:solidFill>
                <a:latin typeface="Calibri"/>
                <a:ea typeface="Calibri"/>
                <a:cs typeface="Calibri"/>
                <a:sym typeface="Calibri"/>
              </a:rPr>
              <a:t>The Infrastructure Challenge</a:t>
            </a:r>
            <a:endParaRPr b="0" i="0" sz="784" u="none" cap="none" strike="noStrike">
              <a:solidFill>
                <a:schemeClr val="dk1"/>
              </a:solidFill>
              <a:latin typeface="Calibri"/>
              <a:ea typeface="Calibri"/>
              <a:cs typeface="Calibri"/>
              <a:sym typeface="Calibri"/>
            </a:endParaRPr>
          </a:p>
        </p:txBody>
      </p:sp>
      <p:sp>
        <p:nvSpPr>
          <p:cNvPr id="199" name="Google Shape;199;p8"/>
          <p:cNvSpPr/>
          <p:nvPr/>
        </p:nvSpPr>
        <p:spPr>
          <a:xfrm>
            <a:off x="428625" y="1439466"/>
            <a:ext cx="4686300" cy="548590"/>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Chips sold by Nvidia and AMD require </a:t>
            </a:r>
            <a:r>
              <a:rPr b="1" i="0" lang="en-US" sz="784" u="none" cap="none" strike="noStrike">
                <a:solidFill>
                  <a:srgbClr val="FF6B35"/>
                </a:solidFill>
                <a:latin typeface="Calibri"/>
                <a:ea typeface="Calibri"/>
                <a:cs typeface="Calibri"/>
                <a:sym typeface="Calibri"/>
              </a:rPr>
              <a:t>massive amounts of electricity</a:t>
            </a:r>
            <a:r>
              <a:rPr b="0" i="0" lang="en-US" sz="834" u="none" cap="none" strike="noStrike">
                <a:solidFill>
                  <a:srgbClr val="333333"/>
                </a:solidFill>
                <a:latin typeface="Calibri"/>
                <a:ea typeface="Calibri"/>
                <a:cs typeface="Calibri"/>
                <a:sym typeface="Calibri"/>
              </a:rPr>
              <a:t> to function. Companies create enormous computer rooms called </a:t>
            </a:r>
            <a:r>
              <a:rPr b="1" i="0" lang="en-US" sz="784" u="none" cap="none" strike="noStrike">
                <a:solidFill>
                  <a:srgbClr val="FF6B35"/>
                </a:solidFill>
                <a:latin typeface="Calibri"/>
                <a:ea typeface="Calibri"/>
                <a:cs typeface="Calibri"/>
                <a:sym typeface="Calibri"/>
              </a:rPr>
              <a:t>data centers</a:t>
            </a:r>
            <a:r>
              <a:rPr b="0" i="0" lang="en-US" sz="834" u="none" cap="none" strike="noStrike">
                <a:solidFill>
                  <a:srgbClr val="333333"/>
                </a:solidFill>
                <a:latin typeface="Calibri"/>
                <a:ea typeface="Calibri"/>
                <a:cs typeface="Calibri"/>
                <a:sym typeface="Calibri"/>
              </a:rPr>
              <a:t> to train and run AI systems.</a:t>
            </a:r>
            <a:endParaRPr b="0" i="0" sz="834" u="none" cap="none" strike="noStrike">
              <a:solidFill>
                <a:schemeClr val="dk1"/>
              </a:solidFill>
              <a:latin typeface="Calibri"/>
              <a:ea typeface="Calibri"/>
              <a:cs typeface="Calibri"/>
              <a:sym typeface="Calibri"/>
            </a:endParaRPr>
          </a:p>
        </p:txBody>
      </p:sp>
      <p:sp>
        <p:nvSpPr>
          <p:cNvPr id="200" name="Google Shape;200;p8"/>
          <p:cNvSpPr/>
          <p:nvPr/>
        </p:nvSpPr>
        <p:spPr>
          <a:xfrm>
            <a:off x="428625" y="2238087"/>
            <a:ext cx="4686300" cy="1109067"/>
          </a:xfrm>
          <a:prstGeom prst="rect">
            <a:avLst/>
          </a:prstGeom>
          <a:solidFill>
            <a:srgbClr val="F0F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428625" y="2238087"/>
            <a:ext cx="28575" cy="1109067"/>
          </a:xfrm>
          <a:prstGeom prst="rect">
            <a:avLst/>
          </a:prstGeom>
          <a:solidFill>
            <a:srgbClr val="FF6B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571500" y="2380962"/>
            <a:ext cx="4400550" cy="273248"/>
          </a:xfrm>
          <a:prstGeom prst="rect">
            <a:avLst/>
          </a:prstGeom>
          <a:noFill/>
          <a:ln>
            <a:noFill/>
          </a:ln>
        </p:spPr>
        <p:txBody>
          <a:bodyPr anchorCtr="0" anchor="t" bIns="0" lIns="0" spcFirstLastPara="1" rIns="0" wrap="square" tIns="0">
            <a:spAutoFit/>
          </a:bodyPr>
          <a:lstStyle/>
          <a:p>
            <a:pPr indent="0" lvl="0" marL="0" marR="0" rtl="0" algn="l">
              <a:lnSpc>
                <a:spcPct val="136005"/>
              </a:lnSpc>
              <a:spcBef>
                <a:spcPts val="0"/>
              </a:spcBef>
              <a:spcAft>
                <a:spcPts val="0"/>
              </a:spcAft>
              <a:buClr>
                <a:srgbClr val="FF6B35"/>
              </a:buClr>
              <a:buSzPts val="1397"/>
              <a:buFont typeface="Calibri"/>
              <a:buNone/>
            </a:pPr>
            <a:r>
              <a:rPr b="1" i="0" lang="en-US" sz="1397" u="none" cap="none" strike="noStrike">
                <a:solidFill>
                  <a:srgbClr val="FF6B35"/>
                </a:solidFill>
                <a:latin typeface="Calibri"/>
                <a:ea typeface="Calibri"/>
                <a:cs typeface="Calibri"/>
                <a:sym typeface="Calibri"/>
              </a:rPr>
              <a:t>2x</a:t>
            </a:r>
            <a:endParaRPr b="0" i="0" sz="1397" u="none" cap="none" strike="noStrike">
              <a:solidFill>
                <a:schemeClr val="dk1"/>
              </a:solidFill>
              <a:latin typeface="Calibri"/>
              <a:ea typeface="Calibri"/>
              <a:cs typeface="Calibri"/>
              <a:sym typeface="Calibri"/>
            </a:endParaRPr>
          </a:p>
        </p:txBody>
      </p:sp>
      <p:sp>
        <p:nvSpPr>
          <p:cNvPr id="203" name="Google Shape;203;p8"/>
          <p:cNvSpPr/>
          <p:nvPr/>
        </p:nvSpPr>
        <p:spPr>
          <a:xfrm>
            <a:off x="571500" y="2711360"/>
            <a:ext cx="4400550" cy="135731"/>
          </a:xfrm>
          <a:prstGeom prst="rect">
            <a:avLst/>
          </a:prstGeom>
          <a:noFill/>
          <a:ln>
            <a:noFill/>
          </a:ln>
        </p:spPr>
        <p:txBody>
          <a:bodyPr anchorCtr="0" anchor="t" bIns="0" lIns="0" spcFirstLastPara="1" rIns="0" wrap="square" tIns="0">
            <a:spAutoFit/>
          </a:bodyPr>
          <a:lstStyle/>
          <a:p>
            <a:pPr indent="0" lvl="0" marL="0" marR="0" rtl="0" algn="l">
              <a:lnSpc>
                <a:spcPct val="131771"/>
              </a:lnSpc>
              <a:spcBef>
                <a:spcPts val="0"/>
              </a:spcBef>
              <a:spcAft>
                <a:spcPts val="0"/>
              </a:spcAft>
              <a:buClr>
                <a:srgbClr val="0066CC"/>
              </a:buClr>
              <a:buSzPts val="683"/>
              <a:buFont typeface="Calibri"/>
              <a:buNone/>
            </a:pPr>
            <a:r>
              <a:rPr b="1" i="0" lang="en-US" sz="683" u="none" cap="none" strike="noStrike">
                <a:solidFill>
                  <a:srgbClr val="0066CC"/>
                </a:solidFill>
                <a:latin typeface="Calibri"/>
                <a:ea typeface="Calibri"/>
                <a:cs typeface="Calibri"/>
                <a:sym typeface="Calibri"/>
              </a:rPr>
              <a:t>Growth by 2030</a:t>
            </a:r>
            <a:endParaRPr b="0" i="0" sz="683" u="none" cap="none" strike="noStrike">
              <a:solidFill>
                <a:schemeClr val="dk1"/>
              </a:solidFill>
              <a:latin typeface="Calibri"/>
              <a:ea typeface="Calibri"/>
              <a:cs typeface="Calibri"/>
              <a:sym typeface="Calibri"/>
            </a:endParaRPr>
          </a:p>
        </p:txBody>
      </p:sp>
      <p:sp>
        <p:nvSpPr>
          <p:cNvPr id="204" name="Google Shape;204;p8"/>
          <p:cNvSpPr/>
          <p:nvPr/>
        </p:nvSpPr>
        <p:spPr>
          <a:xfrm>
            <a:off x="571500" y="2904241"/>
            <a:ext cx="4400550" cy="300038"/>
          </a:xfrm>
          <a:prstGeom prst="rect">
            <a:avLst/>
          </a:prstGeom>
          <a:noFill/>
          <a:ln>
            <a:noFill/>
          </a:ln>
        </p:spPr>
        <p:txBody>
          <a:bodyPr anchorCtr="0" anchor="t" bIns="0" lIns="0" spcFirstLastPara="1" rIns="0" wrap="square" tIns="0">
            <a:spAutoFit/>
          </a:bodyPr>
          <a:lstStyle/>
          <a:p>
            <a:pPr indent="0" lvl="0" marL="0" marR="0" rtl="0" algn="l">
              <a:lnSpc>
                <a:spcPct val="165061"/>
              </a:lnSpc>
              <a:spcBef>
                <a:spcPts val="0"/>
              </a:spcBef>
              <a:spcAft>
                <a:spcPts val="0"/>
              </a:spcAft>
              <a:buClr>
                <a:srgbClr val="333333"/>
              </a:buClr>
              <a:buSzPts val="727"/>
              <a:buFont typeface="Calibri"/>
              <a:buNone/>
            </a:pPr>
            <a:r>
              <a:rPr b="0" i="0" lang="en-US" sz="727" u="none" cap="none" strike="noStrike">
                <a:solidFill>
                  <a:srgbClr val="333333"/>
                </a:solidFill>
                <a:latin typeface="Calibri"/>
                <a:ea typeface="Calibri"/>
                <a:cs typeface="Calibri"/>
                <a:sym typeface="Calibri"/>
              </a:rPr>
              <a:t>Data center energy demand is expected to more than double by 2030, making energy policy a critical political issue.</a:t>
            </a:r>
            <a:endParaRPr b="0" i="0" sz="727" u="none" cap="none" strike="noStrike">
              <a:solidFill>
                <a:schemeClr val="dk1"/>
              </a:solidFill>
              <a:latin typeface="Calibri"/>
              <a:ea typeface="Calibri"/>
              <a:cs typeface="Calibri"/>
              <a:sym typeface="Calibri"/>
            </a:endParaRPr>
          </a:p>
        </p:txBody>
      </p:sp>
      <p:sp>
        <p:nvSpPr>
          <p:cNvPr id="205" name="Google Shape;205;p8"/>
          <p:cNvSpPr/>
          <p:nvPr/>
        </p:nvSpPr>
        <p:spPr>
          <a:xfrm>
            <a:off x="428625" y="3597185"/>
            <a:ext cx="4686300" cy="155377"/>
          </a:xfrm>
          <a:prstGeom prst="rect">
            <a:avLst/>
          </a:prstGeom>
          <a:noFill/>
          <a:ln>
            <a:noFill/>
          </a:ln>
        </p:spPr>
        <p:txBody>
          <a:bodyPr anchorCtr="0" anchor="t" bIns="0" lIns="0" spcFirstLastPara="1" rIns="0" wrap="square" tIns="0">
            <a:spAutoFit/>
          </a:bodyPr>
          <a:lstStyle/>
          <a:p>
            <a:pPr indent="0" lvl="0" marL="0" marR="0" rtl="0" algn="l">
              <a:lnSpc>
                <a:spcPct val="140306"/>
              </a:lnSpc>
              <a:spcBef>
                <a:spcPts val="0"/>
              </a:spcBef>
              <a:spcAft>
                <a:spcPts val="0"/>
              </a:spcAft>
              <a:buClr>
                <a:srgbClr val="0066CC"/>
              </a:buClr>
              <a:buSzPts val="784"/>
              <a:buFont typeface="Calibri"/>
              <a:buNone/>
            </a:pPr>
            <a:r>
              <a:rPr b="1" i="0" lang="en-US" sz="784" u="none" cap="none" strike="noStrike">
                <a:solidFill>
                  <a:srgbClr val="0066CC"/>
                </a:solidFill>
                <a:latin typeface="Calibri"/>
                <a:ea typeface="Calibri"/>
                <a:cs typeface="Calibri"/>
                <a:sym typeface="Calibri"/>
              </a:rPr>
              <a:t>Current Energy Impact</a:t>
            </a:r>
            <a:endParaRPr b="0" i="0" sz="784" u="none" cap="none" strike="noStrike">
              <a:solidFill>
                <a:schemeClr val="dk1"/>
              </a:solidFill>
              <a:latin typeface="Calibri"/>
              <a:ea typeface="Calibri"/>
              <a:cs typeface="Calibri"/>
              <a:sym typeface="Calibri"/>
            </a:endParaRPr>
          </a:p>
        </p:txBody>
      </p:sp>
      <p:sp>
        <p:nvSpPr>
          <p:cNvPr id="206" name="Google Shape;206;p8"/>
          <p:cNvSpPr/>
          <p:nvPr/>
        </p:nvSpPr>
        <p:spPr>
          <a:xfrm>
            <a:off x="428625" y="3838287"/>
            <a:ext cx="4686300" cy="365727"/>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Data centers accounted for approximately </a:t>
            </a:r>
            <a:r>
              <a:rPr b="1" i="0" lang="en-US" sz="784" u="none" cap="none" strike="noStrike">
                <a:solidFill>
                  <a:srgbClr val="FF6B35"/>
                </a:solidFill>
                <a:latin typeface="Calibri"/>
                <a:ea typeface="Calibri"/>
                <a:cs typeface="Calibri"/>
                <a:sym typeface="Calibri"/>
              </a:rPr>
              <a:t>4% of total U.S. electricity use in 2024</a:t>
            </a:r>
            <a:r>
              <a:rPr b="0" i="0" lang="en-US" sz="834" u="none" cap="none" strike="noStrike">
                <a:solidFill>
                  <a:srgbClr val="333333"/>
                </a:solidFill>
                <a:latin typeface="Calibri"/>
                <a:ea typeface="Calibri"/>
                <a:cs typeface="Calibri"/>
                <a:sym typeface="Calibri"/>
              </a:rPr>
              <a:t>, and this percentage is rapidly increasing as AI adoption accelerates.</a:t>
            </a:r>
            <a:endParaRPr b="0" i="0" sz="834" u="none" cap="none" strike="noStrike">
              <a:solidFill>
                <a:schemeClr val="dk1"/>
              </a:solidFill>
              <a:latin typeface="Calibri"/>
              <a:ea typeface="Calibri"/>
              <a:cs typeface="Calibri"/>
              <a:sym typeface="Calibri"/>
            </a:endParaRPr>
          </a:p>
        </p:txBody>
      </p:sp>
      <p:sp>
        <p:nvSpPr>
          <p:cNvPr id="207" name="Google Shape;207;p8"/>
          <p:cNvSpPr/>
          <p:nvPr/>
        </p:nvSpPr>
        <p:spPr>
          <a:xfrm>
            <a:off x="428625" y="4346888"/>
            <a:ext cx="4686300" cy="155377"/>
          </a:xfrm>
          <a:prstGeom prst="rect">
            <a:avLst/>
          </a:prstGeom>
          <a:noFill/>
          <a:ln>
            <a:noFill/>
          </a:ln>
        </p:spPr>
        <p:txBody>
          <a:bodyPr anchorCtr="0" anchor="t" bIns="0" lIns="0" spcFirstLastPara="1" rIns="0" wrap="square" tIns="0">
            <a:spAutoFit/>
          </a:bodyPr>
          <a:lstStyle/>
          <a:p>
            <a:pPr indent="0" lvl="0" marL="0" marR="0" rtl="0" algn="l">
              <a:lnSpc>
                <a:spcPct val="140306"/>
              </a:lnSpc>
              <a:spcBef>
                <a:spcPts val="0"/>
              </a:spcBef>
              <a:spcAft>
                <a:spcPts val="0"/>
              </a:spcAft>
              <a:buClr>
                <a:srgbClr val="0066CC"/>
              </a:buClr>
              <a:buSzPts val="784"/>
              <a:buFont typeface="Calibri"/>
              <a:buNone/>
            </a:pPr>
            <a:r>
              <a:rPr b="1" i="0" lang="en-US" sz="784" u="none" cap="none" strike="noStrike">
                <a:solidFill>
                  <a:srgbClr val="0066CC"/>
                </a:solidFill>
                <a:latin typeface="Calibri"/>
                <a:ea typeface="Calibri"/>
                <a:cs typeface="Calibri"/>
                <a:sym typeface="Calibri"/>
              </a:rPr>
              <a:t>Political Implications</a:t>
            </a:r>
            <a:endParaRPr b="0" i="0" sz="784" u="none" cap="none" strike="noStrike">
              <a:solidFill>
                <a:schemeClr val="dk1"/>
              </a:solidFill>
              <a:latin typeface="Calibri"/>
              <a:ea typeface="Calibri"/>
              <a:cs typeface="Calibri"/>
              <a:sym typeface="Calibri"/>
            </a:endParaRPr>
          </a:p>
        </p:txBody>
      </p:sp>
      <p:sp>
        <p:nvSpPr>
          <p:cNvPr id="208" name="Google Shape;208;p8"/>
          <p:cNvSpPr/>
          <p:nvPr/>
        </p:nvSpPr>
        <p:spPr>
          <a:xfrm>
            <a:off x="428625" y="4587990"/>
            <a:ext cx="4686300" cy="548590"/>
          </a:xfrm>
          <a:prstGeom prst="rect">
            <a:avLst/>
          </a:prstGeom>
          <a:noFill/>
          <a:ln>
            <a:noFill/>
          </a:ln>
        </p:spPr>
        <p:txBody>
          <a:bodyPr anchorCtr="0" anchor="t" bIns="0" lIns="0" spcFirstLastPara="1" rIns="0" wrap="square" tIns="0">
            <a:spAutoFit/>
          </a:bodyPr>
          <a:lstStyle/>
          <a:p>
            <a:pPr indent="0" lvl="0" marL="0" marR="0" rtl="0" algn="l">
              <a:lnSpc>
                <a:spcPct val="167865"/>
              </a:lnSpc>
              <a:spcBef>
                <a:spcPts val="0"/>
              </a:spcBef>
              <a:spcAft>
                <a:spcPts val="0"/>
              </a:spcAft>
              <a:buClr>
                <a:srgbClr val="333333"/>
              </a:buClr>
              <a:buSzPts val="834"/>
              <a:buFont typeface="Calibri"/>
              <a:buNone/>
            </a:pPr>
            <a:r>
              <a:rPr b="0" i="0" lang="en-US" sz="834" u="none" cap="none" strike="noStrike">
                <a:solidFill>
                  <a:srgbClr val="333333"/>
                </a:solidFill>
                <a:latin typeface="Calibri"/>
                <a:ea typeface="Calibri"/>
                <a:cs typeface="Calibri"/>
                <a:sym typeface="Calibri"/>
              </a:rPr>
              <a:t>Policies regarding </a:t>
            </a:r>
            <a:r>
              <a:rPr b="1" i="0" lang="en-US" sz="784" u="none" cap="none" strike="noStrike">
                <a:solidFill>
                  <a:srgbClr val="FF6B35"/>
                </a:solidFill>
                <a:latin typeface="Calibri"/>
                <a:ea typeface="Calibri"/>
                <a:cs typeface="Calibri"/>
                <a:sym typeface="Calibri"/>
              </a:rPr>
              <a:t>electricity generation</a:t>
            </a:r>
            <a:r>
              <a:rPr b="0" i="0" lang="en-US" sz="834" u="none" cap="none" strike="noStrike">
                <a:solidFill>
                  <a:srgbClr val="333333"/>
                </a:solidFill>
                <a:latin typeface="Calibri"/>
                <a:ea typeface="Calibri"/>
                <a:cs typeface="Calibri"/>
                <a:sym typeface="Calibri"/>
              </a:rPr>
              <a:t> and </a:t>
            </a:r>
            <a:r>
              <a:rPr b="1" i="0" lang="en-US" sz="784" u="none" cap="none" strike="noStrike">
                <a:solidFill>
                  <a:srgbClr val="FF6B35"/>
                </a:solidFill>
                <a:latin typeface="Calibri"/>
                <a:ea typeface="Calibri"/>
                <a:cs typeface="Calibri"/>
                <a:sym typeface="Calibri"/>
              </a:rPr>
              <a:t>electricity costs</a:t>
            </a:r>
            <a:r>
              <a:rPr b="0" i="0" lang="en-US" sz="834" u="none" cap="none" strike="noStrike">
                <a:solidFill>
                  <a:srgbClr val="333333"/>
                </a:solidFill>
                <a:latin typeface="Calibri"/>
                <a:ea typeface="Calibri"/>
                <a:cs typeface="Calibri"/>
                <a:sym typeface="Calibri"/>
              </a:rPr>
              <a:t> are now trending topics in political discourse. Governments must balance AI innovation with energy sustainability and affordability.</a:t>
            </a:r>
            <a:endParaRPr b="0" i="0" sz="834" u="none" cap="none" strike="noStrike">
              <a:solidFill>
                <a:schemeClr val="dk1"/>
              </a:solidFill>
              <a:latin typeface="Calibri"/>
              <a:ea typeface="Calibri"/>
              <a:cs typeface="Calibri"/>
              <a:sym typeface="Calibri"/>
            </a:endParaRPr>
          </a:p>
        </p:txBody>
      </p:sp>
      <p:pic>
        <p:nvPicPr>
          <p:cNvPr descr="preencoded.png" id="209" name="Google Shape;209;p8"/>
          <p:cNvPicPr preferRelativeResize="0"/>
          <p:nvPr/>
        </p:nvPicPr>
        <p:blipFill rotWithShape="1">
          <a:blip r:embed="rId4">
            <a:alphaModFix/>
          </a:blip>
          <a:srcRect b="0" l="0" r="0" t="0"/>
          <a:stretch/>
        </p:blipFill>
        <p:spPr>
          <a:xfrm>
            <a:off x="5400675" y="1198364"/>
            <a:ext cx="3314700" cy="1657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2025-11-19T17:32:58Z</dcterms:created>
  <dc:creator>PptxGenJS</dc:creator>
</cp:coreProperties>
</file>